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2"/>
  </p:notesMasterIdLst>
  <p:handoutMasterIdLst>
    <p:handoutMasterId r:id="rId33"/>
  </p:handoutMasterIdLst>
  <p:sldIdLst>
    <p:sldId id="267" r:id="rId5"/>
    <p:sldId id="268" r:id="rId6"/>
    <p:sldId id="279" r:id="rId7"/>
    <p:sldId id="280" r:id="rId8"/>
    <p:sldId id="278" r:id="rId9"/>
    <p:sldId id="281" r:id="rId10"/>
    <p:sldId id="282" r:id="rId11"/>
    <p:sldId id="283" r:id="rId12"/>
    <p:sldId id="284" r:id="rId13"/>
    <p:sldId id="285" r:id="rId14"/>
    <p:sldId id="286" r:id="rId15"/>
    <p:sldId id="287" r:id="rId16"/>
    <p:sldId id="288" r:id="rId17"/>
    <p:sldId id="289" r:id="rId18"/>
    <p:sldId id="290" r:id="rId19"/>
    <p:sldId id="291" r:id="rId20"/>
    <p:sldId id="292" r:id="rId21"/>
    <p:sldId id="293" r:id="rId22"/>
    <p:sldId id="294" r:id="rId23"/>
    <p:sldId id="295" r:id="rId24"/>
    <p:sldId id="296" r:id="rId25"/>
    <p:sldId id="297" r:id="rId26"/>
    <p:sldId id="298" r:id="rId27"/>
    <p:sldId id="299" r:id="rId28"/>
    <p:sldId id="300" r:id="rId29"/>
    <p:sldId id="301" r:id="rId30"/>
    <p:sldId id="303"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C89EF96-8CEA-46FF-86C4-4CE0E7609802}">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56"/>
      </p:cViewPr>
      <p:guideLst>
        <p:guide pos="3840"/>
        <p:guide orient="horz" pos="2160"/>
      </p:guideLst>
    </p:cSldViewPr>
  </p:slideViewPr>
  <p:notesTextViewPr>
    <p:cViewPr>
      <p:scale>
        <a:sx n="1" d="1"/>
        <a:sy n="1" d="1"/>
      </p:scale>
      <p:origin x="0" y="0"/>
    </p:cViewPr>
  </p:notesTextViewPr>
  <p:notesViewPr>
    <p:cSldViewPr snapToGrid="0">
      <p:cViewPr varScale="1">
        <p:scale>
          <a:sx n="82" d="100"/>
          <a:sy n="82" d="100"/>
        </p:scale>
        <p:origin x="3852"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591099-7EBE-4D12-B880-CCA6B38B92A6}" type="datetimeFigureOut">
              <a:rPr lang="en-US" smtClean="0"/>
              <a:t>5/15/2025</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3A36C10-A9D4-4995-9BAF-95FBD77A724B}" type="slidenum">
              <a:rPr lang="en-US" smtClean="0"/>
              <a:t>‹#›</a:t>
            </a:fld>
            <a:endParaRPr lang="en-US" dirty="0"/>
          </a:p>
        </p:txBody>
      </p:sp>
    </p:spTree>
    <p:extLst>
      <p:ext uri="{BB962C8B-B14F-4D97-AF65-F5344CB8AC3E}">
        <p14:creationId xmlns:p14="http://schemas.microsoft.com/office/powerpoint/2010/main" val="25092182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CF4299-1721-48C6-878D-74296BE00D21}" type="datetimeFigureOut">
              <a:rPr lang="en-US" smtClean="0"/>
              <a:t>5/15/2025</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3AEF9EC-8318-4FF6-847E-A85BBD2B7E49}" type="slidenum">
              <a:rPr lang="en-US" smtClean="0"/>
              <a:t>‹#›</a:t>
            </a:fld>
            <a:endParaRPr lang="en-US" dirty="0"/>
          </a:p>
        </p:txBody>
      </p:sp>
    </p:spTree>
    <p:extLst>
      <p:ext uri="{BB962C8B-B14F-4D97-AF65-F5344CB8AC3E}">
        <p14:creationId xmlns:p14="http://schemas.microsoft.com/office/powerpoint/2010/main" val="22831956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61254"/>
            <a:ext cx="8226490" cy="3083767"/>
          </a:xfrm>
        </p:spPr>
        <p:txBody>
          <a:bodyPr anchor="b">
            <a:normAutofit/>
          </a:bodyPr>
          <a:lstStyle>
            <a:lvl1pPr algn="l">
              <a:lnSpc>
                <a:spcPct val="80000"/>
              </a:lnSpc>
              <a:defRPr sz="7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609600" y="3386585"/>
            <a:ext cx="8229600" cy="1371600"/>
          </a:xfrm>
        </p:spPr>
        <p:txBody>
          <a:bodyPr/>
          <a:lstStyle>
            <a:lvl1pPr marL="0" indent="0" algn="l">
              <a:spcBef>
                <a:spcPts val="1200"/>
              </a:spcBef>
              <a:buNone/>
              <a:defRPr sz="2400">
                <a:solidFill>
                  <a:schemeClr val="accent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7988627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Add a footer</a:t>
            </a:r>
            <a:endParaRPr lang="en-US" dirty="0"/>
          </a:p>
        </p:txBody>
      </p:sp>
      <p:sp>
        <p:nvSpPr>
          <p:cNvPr id="4" name="Date Placeholder 3"/>
          <p:cNvSpPr>
            <a:spLocks noGrp="1"/>
          </p:cNvSpPr>
          <p:nvPr>
            <p:ph type="dt" sz="half" idx="10"/>
          </p:nvPr>
        </p:nvSpPr>
        <p:spPr/>
        <p:txBody>
          <a:bodyPr/>
          <a:lstStyle/>
          <a:p>
            <a:fld id="{1C40B874-E53C-42B9-98BA-0781B387246C}" type="datetime1">
              <a:rPr lang="en-US" smtClean="0"/>
              <a:t>5/15/2025</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4771542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50680" y="365125"/>
            <a:ext cx="1645920" cy="5811838"/>
          </a:xfrm>
        </p:spPr>
        <p:txBody>
          <a:bodyPr vert="eaVert"/>
          <a:lstStyle>
            <a:lvl1pPr>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295400" y="365125"/>
            <a:ext cx="7624664"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Add a footer</a:t>
            </a:r>
            <a:endParaRPr lang="en-US" dirty="0"/>
          </a:p>
        </p:txBody>
      </p:sp>
      <p:sp>
        <p:nvSpPr>
          <p:cNvPr id="4" name="Date Placeholder 3"/>
          <p:cNvSpPr>
            <a:spLocks noGrp="1"/>
          </p:cNvSpPr>
          <p:nvPr>
            <p:ph type="dt" sz="half" idx="10"/>
          </p:nvPr>
        </p:nvSpPr>
        <p:spPr/>
        <p:txBody>
          <a:bodyPr/>
          <a:lstStyle/>
          <a:p>
            <a:fld id="{75D402F4-45D7-406A-9C33-75238E131A1E}" type="datetime1">
              <a:rPr lang="en-US" smtClean="0"/>
              <a:t>5/15/2025</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524635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p:txBody>
          <a:bodyPr/>
          <a:lstStyle/>
          <a:p>
            <a:r>
              <a:rPr lang="en-US"/>
              <a:t>Add a footer</a:t>
            </a:r>
            <a:endParaRPr lang="en-US" dirty="0"/>
          </a:p>
        </p:txBody>
      </p:sp>
      <p:sp>
        <p:nvSpPr>
          <p:cNvPr id="4" name="Date Placeholder 3"/>
          <p:cNvSpPr>
            <a:spLocks noGrp="1"/>
          </p:cNvSpPr>
          <p:nvPr>
            <p:ph type="dt" sz="half" idx="10"/>
          </p:nvPr>
        </p:nvSpPr>
        <p:spPr/>
        <p:txBody>
          <a:bodyPr/>
          <a:lstStyle/>
          <a:p>
            <a:fld id="{4506E011-4F7D-42D0-82E1-078A40B76F01}" type="datetime1">
              <a:rPr lang="en-US" smtClean="0"/>
              <a:t>5/15/2025</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112444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12648" y="265176"/>
            <a:ext cx="8229600" cy="3081528"/>
          </a:xfrm>
        </p:spPr>
        <p:txBody>
          <a:bodyPr anchor="b">
            <a:normAutofit/>
          </a:bodyPr>
          <a:lstStyle>
            <a:lvl1pPr>
              <a:defRPr sz="5400"/>
            </a:lvl1pPr>
          </a:lstStyle>
          <a:p>
            <a:r>
              <a:rPr lang="en-US"/>
              <a:t>Click to edit Master title style</a:t>
            </a:r>
          </a:p>
        </p:txBody>
      </p:sp>
      <p:sp>
        <p:nvSpPr>
          <p:cNvPr id="3" name="Text Placeholder 2"/>
          <p:cNvSpPr>
            <a:spLocks noGrp="1"/>
          </p:cNvSpPr>
          <p:nvPr>
            <p:ph type="body" idx="1"/>
          </p:nvPr>
        </p:nvSpPr>
        <p:spPr>
          <a:xfrm>
            <a:off x="612648" y="3388268"/>
            <a:ext cx="8229600" cy="1371600"/>
          </a:xfrm>
        </p:spPr>
        <p:txBody>
          <a:bodyPr/>
          <a:lstStyle>
            <a:lvl1pPr marL="0" indent="0">
              <a:spcBef>
                <a:spcPts val="1200"/>
              </a:spcBef>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Add a footer</a:t>
            </a:r>
            <a:endParaRPr lang="en-US" dirty="0"/>
          </a:p>
        </p:txBody>
      </p:sp>
      <p:sp>
        <p:nvSpPr>
          <p:cNvPr id="4" name="Date Placeholder 3"/>
          <p:cNvSpPr>
            <a:spLocks noGrp="1"/>
          </p:cNvSpPr>
          <p:nvPr>
            <p:ph type="dt" sz="half" idx="10"/>
          </p:nvPr>
        </p:nvSpPr>
        <p:spPr/>
        <p:txBody>
          <a:bodyPr/>
          <a:lstStyle/>
          <a:p>
            <a:fld id="{3DA471FE-0FCC-47A4-B218-06AF00AFA70F}" type="datetime1">
              <a:rPr lang="en-US" smtClean="0"/>
              <a:t>5/15/2025</a:t>
            </a:fld>
            <a:endParaRPr lang="en-US" dirty="0"/>
          </a:p>
        </p:txBody>
      </p:sp>
      <p:sp>
        <p:nvSpPr>
          <p:cNvPr id="6" name="Slide Number Placeholder 5"/>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506778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295401" y="1828800"/>
            <a:ext cx="4572000" cy="43481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24599" y="1828800"/>
            <a:ext cx="4572000" cy="4348163"/>
          </a:xfrm>
        </p:spPr>
        <p:txBody>
          <a:bodyPr>
            <a:normAutofit/>
          </a:bodyPr>
          <a:lstStyle>
            <a:lvl1pPr>
              <a:defRPr sz="2000"/>
            </a:lvl1pPr>
            <a:lvl2pPr>
              <a:defRPr sz="1800"/>
            </a:lvl2pPr>
            <a:lvl3pPr>
              <a:defRPr sz="1600"/>
            </a:lvl3pPr>
            <a:lvl4pPr>
              <a:defRPr sz="1400"/>
            </a:lvl4pPr>
            <a:lvl5pPr>
              <a:defRPr sz="14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t>Add a footer</a:t>
            </a:r>
            <a:endParaRPr lang="en-US" dirty="0"/>
          </a:p>
        </p:txBody>
      </p:sp>
      <p:sp>
        <p:nvSpPr>
          <p:cNvPr id="5" name="Date Placeholder 4"/>
          <p:cNvSpPr>
            <a:spLocks noGrp="1"/>
          </p:cNvSpPr>
          <p:nvPr>
            <p:ph type="dt" sz="half" idx="10"/>
          </p:nvPr>
        </p:nvSpPr>
        <p:spPr/>
        <p:txBody>
          <a:bodyPr/>
          <a:lstStyle/>
          <a:p>
            <a:fld id="{BE42C22A-A385-4013-8BC3-1C712ED98224}" type="datetime1">
              <a:rPr lang="en-US" smtClean="0"/>
              <a:t>5/15/2025</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4044567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Text Placeholder 2"/>
          <p:cNvSpPr>
            <a:spLocks noGrp="1"/>
          </p:cNvSpPr>
          <p:nvPr>
            <p:ph type="body" idx="1"/>
          </p:nvPr>
        </p:nvSpPr>
        <p:spPr>
          <a:xfrm>
            <a:off x="1298448" y="1627258"/>
            <a:ext cx="4572000" cy="68580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98448" y="2373284"/>
            <a:ext cx="4572000" cy="384048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27648" y="1627258"/>
            <a:ext cx="4572000" cy="685800"/>
          </a:xfrm>
        </p:spPr>
        <p:txBody>
          <a:bodyPr anchor="ctr">
            <a:normAutofit/>
          </a:bodyPr>
          <a:lstStyle>
            <a:lvl1pPr marL="0" indent="0">
              <a:spcBef>
                <a:spcPts val="0"/>
              </a:spcBef>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27648" y="2373284"/>
            <a:ext cx="4572000" cy="3840480"/>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7"/>
          <p:cNvSpPr>
            <a:spLocks noGrp="1"/>
          </p:cNvSpPr>
          <p:nvPr>
            <p:ph type="ftr" sz="quarter" idx="11"/>
          </p:nvPr>
        </p:nvSpPr>
        <p:spPr/>
        <p:txBody>
          <a:bodyPr/>
          <a:lstStyle/>
          <a:p>
            <a:r>
              <a:rPr lang="en-US"/>
              <a:t>Add a footer</a:t>
            </a:r>
            <a:endParaRPr lang="en-US" dirty="0"/>
          </a:p>
        </p:txBody>
      </p:sp>
      <p:sp>
        <p:nvSpPr>
          <p:cNvPr id="7" name="Date Placeholder 6"/>
          <p:cNvSpPr>
            <a:spLocks noGrp="1"/>
          </p:cNvSpPr>
          <p:nvPr>
            <p:ph type="dt" sz="half" idx="10"/>
          </p:nvPr>
        </p:nvSpPr>
        <p:spPr/>
        <p:txBody>
          <a:bodyPr/>
          <a:lstStyle/>
          <a:p>
            <a:fld id="{A4143CD7-DDC2-4E28-B80E-11B3368F8846}" type="datetime1">
              <a:rPr lang="en-US" smtClean="0"/>
              <a:t>5/15/2025</a:t>
            </a:fld>
            <a:endParaRPr lang="en-US" dirty="0"/>
          </a:p>
        </p:txBody>
      </p:sp>
      <p:sp>
        <p:nvSpPr>
          <p:cNvPr id="9" name="Slide Number Placeholder 8"/>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3979065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Add a footer</a:t>
            </a:r>
            <a:endParaRPr lang="en-US" dirty="0"/>
          </a:p>
        </p:txBody>
      </p:sp>
      <p:sp>
        <p:nvSpPr>
          <p:cNvPr id="3" name="Date Placeholder 2"/>
          <p:cNvSpPr>
            <a:spLocks noGrp="1"/>
          </p:cNvSpPr>
          <p:nvPr>
            <p:ph type="dt" sz="half" idx="10"/>
          </p:nvPr>
        </p:nvSpPr>
        <p:spPr/>
        <p:txBody>
          <a:bodyPr/>
          <a:lstStyle/>
          <a:p>
            <a:fld id="{68882D6B-0F0F-41E5-8A0F-FC2D7E2110E0}" type="datetime1">
              <a:rPr lang="en-US" smtClean="0"/>
              <a:t>5/15/2025</a:t>
            </a:fld>
            <a:endParaRPr lang="en-US" dirty="0"/>
          </a:p>
        </p:txBody>
      </p:sp>
      <p:sp>
        <p:nvSpPr>
          <p:cNvPr id="5" name="Slide Number Placeholder 4"/>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3238976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Add a footer</a:t>
            </a:r>
            <a:endParaRPr lang="en-US" dirty="0"/>
          </a:p>
        </p:txBody>
      </p:sp>
      <p:sp>
        <p:nvSpPr>
          <p:cNvPr id="2" name="Date Placeholder 1"/>
          <p:cNvSpPr>
            <a:spLocks noGrp="1"/>
          </p:cNvSpPr>
          <p:nvPr>
            <p:ph type="dt" sz="half" idx="10"/>
          </p:nvPr>
        </p:nvSpPr>
        <p:spPr/>
        <p:txBody>
          <a:bodyPr/>
          <a:lstStyle/>
          <a:p>
            <a:fld id="{399C1A38-D70F-41CF-857C-945C6FF6B07D}" type="datetime1">
              <a:rPr lang="en-US" smtClean="0"/>
              <a:t>5/15/2025</a:t>
            </a:fld>
            <a:endParaRPr lang="en-US" dirty="0"/>
          </a:p>
        </p:txBody>
      </p:sp>
      <p:sp>
        <p:nvSpPr>
          <p:cNvPr id="4" name="Slide Number Placeholder 3"/>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21468172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hidden">
          <a:xfrm>
            <a:off x="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979330" y="457200"/>
            <a:ext cx="3603070" cy="155448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606490" y="685800"/>
            <a:ext cx="6102220" cy="5486400"/>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979330" y="2101850"/>
            <a:ext cx="3603070" cy="1828800"/>
          </a:xfrm>
        </p:spPr>
        <p:txBody>
          <a:bodyPr/>
          <a:lstStyle>
            <a:lvl1pPr marL="0" indent="0">
              <a:spcBef>
                <a:spcPts val="12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Add a footer</a:t>
            </a:r>
            <a:endParaRPr lang="en-US" dirty="0"/>
          </a:p>
        </p:txBody>
      </p:sp>
      <p:sp>
        <p:nvSpPr>
          <p:cNvPr id="5" name="Date Placeholder 4"/>
          <p:cNvSpPr>
            <a:spLocks noGrp="1"/>
          </p:cNvSpPr>
          <p:nvPr>
            <p:ph type="dt" sz="half" idx="10"/>
          </p:nvPr>
        </p:nvSpPr>
        <p:spPr/>
        <p:txBody>
          <a:bodyPr/>
          <a:lstStyle/>
          <a:p>
            <a:fld id="{E32B96DC-D1E7-4668-A471-A46ECA2AE34F}" type="datetime1">
              <a:rPr lang="en-US" smtClean="0"/>
              <a:t>5/15/2025</a:t>
            </a:fld>
            <a:endParaRPr lang="en-US" dirty="0"/>
          </a:p>
        </p:txBody>
      </p:sp>
      <p:sp>
        <p:nvSpPr>
          <p:cNvPr id="7" name="Slide Number Placeholder 6"/>
          <p:cNvSpPr>
            <a:spLocks noGrp="1"/>
          </p:cNvSpPr>
          <p:nvPr>
            <p:ph type="sldNum" sz="quarter" idx="12"/>
          </p:nvPr>
        </p:nvSpPr>
        <p:spPr/>
        <p:txBody>
          <a:bodyPr/>
          <a:lstStyle/>
          <a:p>
            <a:fld id="{E31375A4-56A4-47D6-9801-1991572033F7}" type="slidenum">
              <a:rPr lang="en-US" smtClean="0"/>
              <a:t>‹#›</a:t>
            </a:fld>
            <a:endParaRPr lang="en-US" dirty="0"/>
          </a:p>
        </p:txBody>
      </p:sp>
    </p:spTree>
    <p:extLst>
      <p:ext uri="{BB962C8B-B14F-4D97-AF65-F5344CB8AC3E}">
        <p14:creationId xmlns:p14="http://schemas.microsoft.com/office/powerpoint/2010/main" val="1667374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p:nvSpPr>
        <p:spPr bwMode="hidden">
          <a:xfrm>
            <a:off x="0" y="0"/>
            <a:ext cx="7315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982712" y="457200"/>
            <a:ext cx="3602736" cy="1554480"/>
          </a:xfrm>
        </p:spPr>
        <p:txBody>
          <a:bodyPr anchor="b"/>
          <a:lstStyle>
            <a:lvl1pPr>
              <a:defRPr sz="3200"/>
            </a:lvl1pPr>
          </a:lstStyle>
          <a:p>
            <a:r>
              <a:rPr lang="en-US"/>
              <a:t>Click to edit Master title style</a:t>
            </a:r>
          </a:p>
        </p:txBody>
      </p:sp>
      <p:sp>
        <p:nvSpPr>
          <p:cNvPr id="3" name="Picture Placeholder 2" descr="An empty placeholder to add an image. Click on the placeholder and select the image that you wish to add"/>
          <p:cNvSpPr>
            <a:spLocks noGrp="1"/>
          </p:cNvSpPr>
          <p:nvPr>
            <p:ph type="pic" idx="1"/>
          </p:nvPr>
        </p:nvSpPr>
        <p:spPr>
          <a:xfrm>
            <a:off x="0" y="-1"/>
            <a:ext cx="7315200" cy="6858000"/>
          </a:xfrm>
        </p:spPr>
        <p:txBody>
          <a:bodyPr tIns="4572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982712" y="2101850"/>
            <a:ext cx="3602736" cy="1828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Tree>
    <p:extLst>
      <p:ext uri="{BB962C8B-B14F-4D97-AF65-F5344CB8AC3E}">
        <p14:creationId xmlns:p14="http://schemas.microsoft.com/office/powerpoint/2010/main" val="2977249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95400" y="362303"/>
            <a:ext cx="9601200" cy="106994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295400" y="1828799"/>
            <a:ext cx="9601200" cy="43481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609600" y="6385492"/>
            <a:ext cx="6099048" cy="228600"/>
          </a:xfrm>
          <a:prstGeom prst="rect">
            <a:avLst/>
          </a:prstGeom>
        </p:spPr>
        <p:txBody>
          <a:bodyPr vert="horz" lIns="91440" tIns="45720" rIns="91440" bIns="45720" rtlCol="0" anchor="ctr"/>
          <a:lstStyle>
            <a:lvl1pPr algn="l">
              <a:defRPr sz="1100">
                <a:solidFill>
                  <a:schemeClr val="accent1"/>
                </a:solidFill>
              </a:defRPr>
            </a:lvl1pPr>
          </a:lstStyle>
          <a:p>
            <a:r>
              <a:rPr lang="en-US"/>
              <a:t>Add a footer</a:t>
            </a:r>
            <a:endParaRPr lang="en-US" dirty="0"/>
          </a:p>
        </p:txBody>
      </p:sp>
      <p:sp>
        <p:nvSpPr>
          <p:cNvPr id="4" name="Date Placeholder 3"/>
          <p:cNvSpPr>
            <a:spLocks noGrp="1"/>
          </p:cNvSpPr>
          <p:nvPr>
            <p:ph type="dt" sz="half" idx="2"/>
          </p:nvPr>
        </p:nvSpPr>
        <p:spPr>
          <a:xfrm>
            <a:off x="9419253" y="6385492"/>
            <a:ext cx="982047" cy="228600"/>
          </a:xfrm>
          <a:prstGeom prst="rect">
            <a:avLst/>
          </a:prstGeom>
        </p:spPr>
        <p:txBody>
          <a:bodyPr vert="horz" lIns="91440" tIns="45720" rIns="91440" bIns="45720" rtlCol="0" anchor="ctr"/>
          <a:lstStyle>
            <a:lvl1pPr algn="r">
              <a:defRPr sz="1100">
                <a:solidFill>
                  <a:schemeClr val="accent1"/>
                </a:solidFill>
              </a:defRPr>
            </a:lvl1pPr>
          </a:lstStyle>
          <a:p>
            <a:fld id="{CC444FFE-4BDB-4301-83D8-FE8B25E7CF5A}" type="datetime1">
              <a:rPr lang="en-US" smtClean="0"/>
              <a:t>5/15/2025</a:t>
            </a:fld>
            <a:endParaRPr lang="en-US" dirty="0"/>
          </a:p>
        </p:txBody>
      </p:sp>
      <p:sp>
        <p:nvSpPr>
          <p:cNvPr id="6" name="Slide Number Placeholder 5"/>
          <p:cNvSpPr>
            <a:spLocks noGrp="1"/>
          </p:cNvSpPr>
          <p:nvPr>
            <p:ph type="sldNum" sz="quarter" idx="4"/>
          </p:nvPr>
        </p:nvSpPr>
        <p:spPr>
          <a:xfrm>
            <a:off x="10753532" y="6385492"/>
            <a:ext cx="828868" cy="228600"/>
          </a:xfrm>
          <a:prstGeom prst="rect">
            <a:avLst/>
          </a:prstGeom>
        </p:spPr>
        <p:txBody>
          <a:bodyPr vert="horz" lIns="91440" tIns="45720" rIns="91440" bIns="45720" rtlCol="0" anchor="ctr"/>
          <a:lstStyle>
            <a:lvl1pPr algn="r">
              <a:defRPr sz="1100">
                <a:solidFill>
                  <a:schemeClr val="accent1"/>
                </a:solidFill>
              </a:defRPr>
            </a:lvl1pPr>
          </a:lstStyle>
          <a:p>
            <a:fld id="{E31375A4-56A4-47D6-9801-1991572033F7}" type="slidenum">
              <a:rPr lang="en-US" smtClean="0"/>
              <a:pPr/>
              <a:t>‹#›</a:t>
            </a:fld>
            <a:endParaRPr lang="en-US" dirty="0"/>
          </a:p>
        </p:txBody>
      </p:sp>
    </p:spTree>
    <p:extLst>
      <p:ext uri="{BB962C8B-B14F-4D97-AF65-F5344CB8AC3E}">
        <p14:creationId xmlns:p14="http://schemas.microsoft.com/office/powerpoint/2010/main" val="19432598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l" defTabSz="914400" rtl="0" eaLnBrk="1" latinLnBrk="0" hangingPunct="1">
        <a:lnSpc>
          <a:spcPct val="90000"/>
        </a:lnSpc>
        <a:spcBef>
          <a:spcPct val="0"/>
        </a:spcBef>
        <a:buNone/>
        <a:defRPr sz="3200"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800"/>
        </a:spcBef>
        <a:buClr>
          <a:schemeClr val="accent1"/>
        </a:buClr>
        <a:buFont typeface="Arial" pitchFamily="34" charset="0"/>
        <a:buChar char="•"/>
        <a:defRPr sz="2000" kern="1200">
          <a:solidFill>
            <a:schemeClr val="tx1"/>
          </a:solidFill>
          <a:latin typeface="+mn-lt"/>
          <a:ea typeface="+mn-ea"/>
          <a:cs typeface="+mn-cs"/>
        </a:defRPr>
      </a:lvl1pPr>
      <a:lvl2pPr marL="502920" indent="-228600" algn="l" defTabSz="914400" rtl="0" eaLnBrk="1" latinLnBrk="0" hangingPunct="1">
        <a:lnSpc>
          <a:spcPct val="90000"/>
        </a:lnSpc>
        <a:spcBef>
          <a:spcPts val="1200"/>
        </a:spcBef>
        <a:buClr>
          <a:schemeClr val="accent1"/>
        </a:buClr>
        <a:buFont typeface="Arial" pitchFamily="34" charset="0"/>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800"/>
        </a:spcBef>
        <a:buClr>
          <a:schemeClr val="accent1"/>
        </a:buClr>
        <a:buFont typeface="Arial" pitchFamily="34" charset="0"/>
        <a:buChar char="•"/>
        <a:defRPr sz="1600" kern="1200">
          <a:solidFill>
            <a:schemeClr val="tx1"/>
          </a:solidFill>
          <a:latin typeface="+mn-lt"/>
          <a:ea typeface="+mn-ea"/>
          <a:cs typeface="+mn-cs"/>
        </a:defRPr>
      </a:lvl3pPr>
      <a:lvl4pPr marL="96012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4pPr>
      <a:lvl5pPr marL="118872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5pPr>
      <a:lvl6pPr marL="13716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6pPr>
      <a:lvl7pPr marL="16002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7pPr>
      <a:lvl8pPr marL="18288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8pPr>
      <a:lvl9pPr marL="2057400" indent="-182880" algn="l" defTabSz="914400" rtl="0" eaLnBrk="1" latinLnBrk="0" hangingPunct="1">
        <a:lnSpc>
          <a:spcPct val="90000"/>
        </a:lnSpc>
        <a:spcBef>
          <a:spcPts val="800"/>
        </a:spcBef>
        <a:buClr>
          <a:schemeClr val="accent1"/>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Legislative Update</a:t>
            </a:r>
          </a:p>
        </p:txBody>
      </p:sp>
      <p:sp>
        <p:nvSpPr>
          <p:cNvPr id="3" name="Subtitle 2"/>
          <p:cNvSpPr>
            <a:spLocks noGrp="1"/>
          </p:cNvSpPr>
          <p:nvPr>
            <p:ph type="subTitle" idx="1"/>
          </p:nvPr>
        </p:nvSpPr>
        <p:spPr/>
        <p:txBody>
          <a:bodyPr/>
          <a:lstStyle/>
          <a:p>
            <a:r>
              <a:rPr lang="en-US" dirty="0"/>
              <a:t>2025 Session </a:t>
            </a:r>
          </a:p>
        </p:txBody>
      </p:sp>
    </p:spTree>
    <p:extLst>
      <p:ext uri="{BB962C8B-B14F-4D97-AF65-F5344CB8AC3E}">
        <p14:creationId xmlns:p14="http://schemas.microsoft.com/office/powerpoint/2010/main" val="1051878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779FA2-C79E-3E24-818F-66685E96BC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B89C04-4096-9487-2962-3E0740190151}"/>
              </a:ext>
            </a:extLst>
          </p:cNvPr>
          <p:cNvSpPr>
            <a:spLocks noGrp="1"/>
          </p:cNvSpPr>
          <p:nvPr>
            <p:ph type="title"/>
          </p:nvPr>
        </p:nvSpPr>
        <p:spPr/>
        <p:txBody>
          <a:bodyPr>
            <a:normAutofit fontScale="90000"/>
          </a:bodyPr>
          <a:lstStyle/>
          <a:p>
            <a:r>
              <a:rPr lang="en-US" sz="4400" dirty="0"/>
              <a:t>ELECTION AMENDMENTS CONTINUED </a:t>
            </a:r>
          </a:p>
        </p:txBody>
      </p:sp>
      <p:sp>
        <p:nvSpPr>
          <p:cNvPr id="3" name="Content Placeholder 2">
            <a:extLst>
              <a:ext uri="{FF2B5EF4-FFF2-40B4-BE49-F238E27FC236}">
                <a16:creationId xmlns:a16="http://schemas.microsoft.com/office/drawing/2014/main" id="{4384C046-24AC-8542-E7E1-323D55F8E06C}"/>
              </a:ext>
            </a:extLst>
          </p:cNvPr>
          <p:cNvSpPr>
            <a:spLocks noGrp="1"/>
          </p:cNvSpPr>
          <p:nvPr>
            <p:ph idx="1"/>
          </p:nvPr>
        </p:nvSpPr>
        <p:spPr/>
        <p:txBody>
          <a:bodyPr>
            <a:normAutofit fontScale="92500" lnSpcReduction="20000"/>
          </a:bodyPr>
          <a:lstStyle/>
          <a:p>
            <a:r>
              <a:rPr lang="en-US" sz="3600" dirty="0"/>
              <a:t>SB 164 Requires County Clerk to coordinate with USPS regarding mailed ballots</a:t>
            </a:r>
          </a:p>
          <a:p>
            <a:r>
              <a:rPr lang="en-US" sz="3600" dirty="0"/>
              <a:t>SB 290 candidates for elected attorney must provide proof of qualification at the time of filing</a:t>
            </a:r>
          </a:p>
          <a:p>
            <a:r>
              <a:rPr lang="en-US" sz="3600" dirty="0"/>
              <a:t>SJR 2 Proposed Constitutional Amendment that would require a 60% majority vote to pass statewide initiatives. </a:t>
            </a:r>
          </a:p>
          <a:p>
            <a:r>
              <a:rPr lang="en-US" sz="3600" dirty="0"/>
              <a:t>SJR 7 says that only the states can regulate state and local elections, not the feds.</a:t>
            </a:r>
          </a:p>
        </p:txBody>
      </p:sp>
    </p:spTree>
    <p:extLst>
      <p:ext uri="{BB962C8B-B14F-4D97-AF65-F5344CB8AC3E}">
        <p14:creationId xmlns:p14="http://schemas.microsoft.com/office/powerpoint/2010/main" val="32832079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E49FB8-2500-59A5-2A2B-B539AF0C719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DEE340E-1B8A-FF6A-458E-D2A58C9CDF31}"/>
              </a:ext>
            </a:extLst>
          </p:cNvPr>
          <p:cNvSpPr>
            <a:spLocks noGrp="1"/>
          </p:cNvSpPr>
          <p:nvPr>
            <p:ph type="title"/>
          </p:nvPr>
        </p:nvSpPr>
        <p:spPr/>
        <p:txBody>
          <a:bodyPr>
            <a:normAutofit/>
          </a:bodyPr>
          <a:lstStyle/>
          <a:p>
            <a:r>
              <a:rPr lang="en-US" sz="4400" dirty="0"/>
              <a:t>FLAGS AND FLOURIDE </a:t>
            </a:r>
          </a:p>
        </p:txBody>
      </p:sp>
      <p:sp>
        <p:nvSpPr>
          <p:cNvPr id="3" name="Content Placeholder 2">
            <a:extLst>
              <a:ext uri="{FF2B5EF4-FFF2-40B4-BE49-F238E27FC236}">
                <a16:creationId xmlns:a16="http://schemas.microsoft.com/office/drawing/2014/main" id="{62B8257F-2D1D-CB50-5BBE-F50544DE4E2D}"/>
              </a:ext>
            </a:extLst>
          </p:cNvPr>
          <p:cNvSpPr>
            <a:spLocks noGrp="1"/>
          </p:cNvSpPr>
          <p:nvPr>
            <p:ph idx="1"/>
          </p:nvPr>
        </p:nvSpPr>
        <p:spPr/>
        <p:txBody>
          <a:bodyPr>
            <a:normAutofit fontScale="92500" lnSpcReduction="10000"/>
          </a:bodyPr>
          <a:lstStyle/>
          <a:p>
            <a:r>
              <a:rPr lang="en-US" sz="3600" dirty="0"/>
              <a:t>HB 77 Prohibits governmental entities from flying certain flags. The only type that can be flown are US, State, military, tribal, Official City Flag, official licensed flag of college or university, historic versions of flags, public school flag, Olympics flag. Violations are $500 a day for violations not cured within 30 days</a:t>
            </a:r>
          </a:p>
          <a:p>
            <a:r>
              <a:rPr lang="en-US" sz="3600" dirty="0"/>
              <a:t>HB 81 Prohibits addition of fluoride to public water systems</a:t>
            </a:r>
          </a:p>
        </p:txBody>
      </p:sp>
    </p:spTree>
    <p:extLst>
      <p:ext uri="{BB962C8B-B14F-4D97-AF65-F5344CB8AC3E}">
        <p14:creationId xmlns:p14="http://schemas.microsoft.com/office/powerpoint/2010/main" val="235149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A57431-AC99-19A3-3E87-F87EC5DC16A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3F2092-6B12-1D55-019A-58B7E40E7AE3}"/>
              </a:ext>
            </a:extLst>
          </p:cNvPr>
          <p:cNvSpPr>
            <a:spLocks noGrp="1"/>
          </p:cNvSpPr>
          <p:nvPr>
            <p:ph type="title"/>
          </p:nvPr>
        </p:nvSpPr>
        <p:spPr/>
        <p:txBody>
          <a:bodyPr>
            <a:normAutofit fontScale="90000"/>
          </a:bodyPr>
          <a:lstStyle/>
          <a:p>
            <a:r>
              <a:rPr lang="en-US" sz="4400" dirty="0"/>
              <a:t>GRAMA AND GOVERNMENTAL IMMUNITY</a:t>
            </a:r>
          </a:p>
        </p:txBody>
      </p:sp>
      <p:sp>
        <p:nvSpPr>
          <p:cNvPr id="3" name="Content Placeholder 2">
            <a:extLst>
              <a:ext uri="{FF2B5EF4-FFF2-40B4-BE49-F238E27FC236}">
                <a16:creationId xmlns:a16="http://schemas.microsoft.com/office/drawing/2014/main" id="{920FF054-C628-235B-9CBB-2A43CDD8DB09}"/>
              </a:ext>
            </a:extLst>
          </p:cNvPr>
          <p:cNvSpPr>
            <a:spLocks noGrp="1"/>
          </p:cNvSpPr>
          <p:nvPr>
            <p:ph idx="1"/>
          </p:nvPr>
        </p:nvSpPr>
        <p:spPr/>
        <p:txBody>
          <a:bodyPr>
            <a:normAutofit/>
          </a:bodyPr>
          <a:lstStyle/>
          <a:p>
            <a:r>
              <a:rPr lang="en-US" sz="3600" dirty="0"/>
              <a:t>HB 69 Classifies voter records as private</a:t>
            </a:r>
          </a:p>
          <a:p>
            <a:r>
              <a:rPr lang="en-US" sz="3600" dirty="0"/>
              <a:t>SB277 gets rid of the State Records Committee in favor of an ALJ</a:t>
            </a:r>
          </a:p>
          <a:p>
            <a:r>
              <a:rPr lang="en-US" sz="3600" dirty="0"/>
              <a:t>SB 169 Requires entities to register any d/b/a as well as the official organization </a:t>
            </a:r>
          </a:p>
        </p:txBody>
      </p:sp>
    </p:spTree>
    <p:extLst>
      <p:ext uri="{BB962C8B-B14F-4D97-AF65-F5344CB8AC3E}">
        <p14:creationId xmlns:p14="http://schemas.microsoft.com/office/powerpoint/2010/main" val="3561771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A4DAF2-802B-5B5E-D22B-4A6383B0396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64AFE4D-C17B-DB77-A1A3-1E2D52EAA386}"/>
              </a:ext>
            </a:extLst>
          </p:cNvPr>
          <p:cNvSpPr>
            <a:spLocks noGrp="1"/>
          </p:cNvSpPr>
          <p:nvPr>
            <p:ph type="title"/>
          </p:nvPr>
        </p:nvSpPr>
        <p:spPr/>
        <p:txBody>
          <a:bodyPr>
            <a:normAutofit/>
          </a:bodyPr>
          <a:lstStyle/>
          <a:p>
            <a:r>
              <a:rPr lang="en-US" sz="4400" dirty="0"/>
              <a:t>Holy Days</a:t>
            </a:r>
          </a:p>
        </p:txBody>
      </p:sp>
      <p:sp>
        <p:nvSpPr>
          <p:cNvPr id="3" name="Content Placeholder 2">
            <a:extLst>
              <a:ext uri="{FF2B5EF4-FFF2-40B4-BE49-F238E27FC236}">
                <a16:creationId xmlns:a16="http://schemas.microsoft.com/office/drawing/2014/main" id="{7F021928-24DF-05B4-C178-02578FFF569A}"/>
              </a:ext>
            </a:extLst>
          </p:cNvPr>
          <p:cNvSpPr>
            <a:spLocks noGrp="1"/>
          </p:cNvSpPr>
          <p:nvPr>
            <p:ph idx="1"/>
          </p:nvPr>
        </p:nvSpPr>
        <p:spPr/>
        <p:txBody>
          <a:bodyPr numCol="2">
            <a:normAutofit fontScale="77500" lnSpcReduction="20000"/>
          </a:bodyPr>
          <a:lstStyle/>
          <a:p>
            <a:pPr marL="0" indent="0">
              <a:buNone/>
            </a:pPr>
            <a:r>
              <a:rPr lang="en-US" sz="3600" dirty="0"/>
              <a:t>SB 259 Adopts Several Holiday including:</a:t>
            </a:r>
          </a:p>
          <a:p>
            <a:pPr lvl="1"/>
            <a:r>
              <a:rPr lang="en-US" sz="3400" dirty="0"/>
              <a:t>Holi</a:t>
            </a:r>
          </a:p>
          <a:p>
            <a:pPr lvl="1"/>
            <a:r>
              <a:rPr lang="en-US" sz="3400" dirty="0"/>
              <a:t>Lunar New Year</a:t>
            </a:r>
          </a:p>
          <a:p>
            <a:pPr lvl="1"/>
            <a:r>
              <a:rPr lang="en-US" sz="3400" dirty="0"/>
              <a:t>Good Friday</a:t>
            </a:r>
          </a:p>
          <a:p>
            <a:pPr lvl="1"/>
            <a:r>
              <a:rPr lang="en-US" sz="3400" dirty="0"/>
              <a:t>Easter Sunday</a:t>
            </a:r>
          </a:p>
          <a:p>
            <a:pPr lvl="1"/>
            <a:r>
              <a:rPr lang="en-US" sz="3400" dirty="0"/>
              <a:t>Eid al Fitr</a:t>
            </a:r>
          </a:p>
          <a:p>
            <a:pPr lvl="1"/>
            <a:r>
              <a:rPr lang="en-US" sz="3400" dirty="0"/>
              <a:t>Passover</a:t>
            </a:r>
          </a:p>
          <a:p>
            <a:pPr lvl="1"/>
            <a:r>
              <a:rPr lang="en-US" sz="3400" dirty="0"/>
              <a:t>Vesak Day</a:t>
            </a:r>
          </a:p>
          <a:p>
            <a:pPr lvl="1"/>
            <a:r>
              <a:rPr lang="en-US" sz="3400" dirty="0"/>
              <a:t>Eid-al-Adha</a:t>
            </a:r>
          </a:p>
          <a:p>
            <a:pPr lvl="1"/>
            <a:r>
              <a:rPr lang="en-US" sz="3400" dirty="0"/>
              <a:t>Rosh Hashanah</a:t>
            </a:r>
          </a:p>
          <a:p>
            <a:pPr lvl="1"/>
            <a:r>
              <a:rPr lang="en-US" sz="3400" dirty="0"/>
              <a:t>Yom Kippur</a:t>
            </a:r>
          </a:p>
          <a:p>
            <a:pPr lvl="1"/>
            <a:r>
              <a:rPr lang="en-US" sz="3400" dirty="0"/>
              <a:t>Diwali</a:t>
            </a:r>
          </a:p>
          <a:p>
            <a:pPr lvl="1"/>
            <a:r>
              <a:rPr lang="en-US" sz="3400" dirty="0"/>
              <a:t>Christmas</a:t>
            </a:r>
          </a:p>
          <a:p>
            <a:pPr lvl="1"/>
            <a:endParaRPr lang="en-US" sz="3400" dirty="0"/>
          </a:p>
          <a:p>
            <a:pPr marL="274320" lvl="1" indent="0">
              <a:buNone/>
            </a:pPr>
            <a:r>
              <a:rPr lang="en-US" sz="3400" dirty="0"/>
              <a:t>They are not State Holidays except for Christmas and now Easter Sunday but state employees may use personal time to take the day off. </a:t>
            </a:r>
          </a:p>
        </p:txBody>
      </p:sp>
    </p:spTree>
    <p:extLst>
      <p:ext uri="{BB962C8B-B14F-4D97-AF65-F5344CB8AC3E}">
        <p14:creationId xmlns:p14="http://schemas.microsoft.com/office/powerpoint/2010/main" val="2730122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1682AC-B60A-400E-5D73-EF636F5FA8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26047FA-F86A-6A36-3467-9E5857D8B2A8}"/>
              </a:ext>
            </a:extLst>
          </p:cNvPr>
          <p:cNvSpPr>
            <a:spLocks noGrp="1"/>
          </p:cNvSpPr>
          <p:nvPr>
            <p:ph type="title"/>
          </p:nvPr>
        </p:nvSpPr>
        <p:spPr/>
        <p:txBody>
          <a:bodyPr>
            <a:normAutofit/>
          </a:bodyPr>
          <a:lstStyle/>
          <a:p>
            <a:r>
              <a:rPr lang="en-US" sz="4400" dirty="0"/>
              <a:t>Judicial Amendments</a:t>
            </a:r>
          </a:p>
        </p:txBody>
      </p:sp>
      <p:sp>
        <p:nvSpPr>
          <p:cNvPr id="3" name="Content Placeholder 2">
            <a:extLst>
              <a:ext uri="{FF2B5EF4-FFF2-40B4-BE49-F238E27FC236}">
                <a16:creationId xmlns:a16="http://schemas.microsoft.com/office/drawing/2014/main" id="{C333686C-C8B3-D0AC-8D2B-5373B6AE2F33}"/>
              </a:ext>
            </a:extLst>
          </p:cNvPr>
          <p:cNvSpPr>
            <a:spLocks noGrp="1"/>
          </p:cNvSpPr>
          <p:nvPr>
            <p:ph idx="1"/>
          </p:nvPr>
        </p:nvSpPr>
        <p:spPr/>
        <p:txBody>
          <a:bodyPr>
            <a:normAutofit/>
          </a:bodyPr>
          <a:lstStyle/>
          <a:p>
            <a:r>
              <a:rPr lang="en-US" sz="3600" dirty="0"/>
              <a:t>SB 203 Restores traditional standing test for state and federal courts</a:t>
            </a:r>
          </a:p>
          <a:p>
            <a:r>
              <a:rPr lang="en-US" sz="3600" dirty="0"/>
              <a:t>SB 265 Amends Utah Constitutional </a:t>
            </a:r>
            <a:r>
              <a:rPr lang="en-US" sz="3600" dirty="0" err="1"/>
              <a:t>Soveriegnty</a:t>
            </a:r>
            <a:r>
              <a:rPr lang="en-US" sz="3600" dirty="0"/>
              <a:t> Act (prohibits government officers from enforcing some federal law) by expanding “government officer” to include all employees of school districts and institutions of higher ed </a:t>
            </a:r>
          </a:p>
        </p:txBody>
      </p:sp>
    </p:spTree>
    <p:extLst>
      <p:ext uri="{BB962C8B-B14F-4D97-AF65-F5344CB8AC3E}">
        <p14:creationId xmlns:p14="http://schemas.microsoft.com/office/powerpoint/2010/main" val="18450056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A7FA4-7146-ADC3-5C5B-FB6C92C2761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AD8901B-AEBD-263B-3365-5FEF86F05030}"/>
              </a:ext>
            </a:extLst>
          </p:cNvPr>
          <p:cNvSpPr>
            <a:spLocks noGrp="1"/>
          </p:cNvSpPr>
          <p:nvPr>
            <p:ph type="title"/>
          </p:nvPr>
        </p:nvSpPr>
        <p:spPr/>
        <p:txBody>
          <a:bodyPr>
            <a:normAutofit/>
          </a:bodyPr>
          <a:lstStyle/>
          <a:p>
            <a:r>
              <a:rPr lang="en-US" sz="4400" dirty="0"/>
              <a:t>Land Use-Building </a:t>
            </a:r>
          </a:p>
        </p:txBody>
      </p:sp>
      <p:sp>
        <p:nvSpPr>
          <p:cNvPr id="3" name="Content Placeholder 2">
            <a:extLst>
              <a:ext uri="{FF2B5EF4-FFF2-40B4-BE49-F238E27FC236}">
                <a16:creationId xmlns:a16="http://schemas.microsoft.com/office/drawing/2014/main" id="{7E392678-03B9-FC2B-57E0-10D0F8081993}"/>
              </a:ext>
            </a:extLst>
          </p:cNvPr>
          <p:cNvSpPr>
            <a:spLocks noGrp="1"/>
          </p:cNvSpPr>
          <p:nvPr>
            <p:ph idx="1"/>
          </p:nvPr>
        </p:nvSpPr>
        <p:spPr/>
        <p:txBody>
          <a:bodyPr>
            <a:normAutofit fontScale="92500" lnSpcReduction="10000"/>
          </a:bodyPr>
          <a:lstStyle/>
          <a:p>
            <a:r>
              <a:rPr lang="en-US" sz="3600" dirty="0"/>
              <a:t>HB 58 Building Inspector Amendments. It empowers Uniform Building Code Commission to gather date during the year concerning the building inspection process and report finding to DOPL and the Legislature</a:t>
            </a:r>
          </a:p>
          <a:p>
            <a:pPr lvl="2"/>
            <a:r>
              <a:rPr lang="en-US" sz="3200" dirty="0"/>
              <a:t>The commission will issue opinions on code interpretation and send “letters of concern” to inspectors and their employers. </a:t>
            </a:r>
          </a:p>
          <a:p>
            <a:pPr marL="274320" lvl="1" indent="0">
              <a:buNone/>
            </a:pPr>
            <a:r>
              <a:rPr lang="en-US" sz="3400" dirty="0"/>
              <a:t>HB 435 Says that county building code does not apply to high tunnels</a:t>
            </a:r>
          </a:p>
          <a:p>
            <a:pPr lvl="1"/>
            <a:endParaRPr lang="en-US" sz="3400" dirty="0"/>
          </a:p>
        </p:txBody>
      </p:sp>
    </p:spTree>
    <p:extLst>
      <p:ext uri="{BB962C8B-B14F-4D97-AF65-F5344CB8AC3E}">
        <p14:creationId xmlns:p14="http://schemas.microsoft.com/office/powerpoint/2010/main" val="33536025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ADF3C2-EE9A-3C63-5818-54B7114DCCD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2320A32-D23B-4A2A-6B77-D32ABFF727EE}"/>
              </a:ext>
            </a:extLst>
          </p:cNvPr>
          <p:cNvSpPr>
            <a:spLocks noGrp="1"/>
          </p:cNvSpPr>
          <p:nvPr>
            <p:ph type="title"/>
          </p:nvPr>
        </p:nvSpPr>
        <p:spPr/>
        <p:txBody>
          <a:bodyPr>
            <a:normAutofit/>
          </a:bodyPr>
          <a:lstStyle/>
          <a:p>
            <a:r>
              <a:rPr lang="en-US" sz="4400" dirty="0"/>
              <a:t>Land Use-Housing </a:t>
            </a:r>
          </a:p>
        </p:txBody>
      </p:sp>
      <p:sp>
        <p:nvSpPr>
          <p:cNvPr id="3" name="Content Placeholder 2">
            <a:extLst>
              <a:ext uri="{FF2B5EF4-FFF2-40B4-BE49-F238E27FC236}">
                <a16:creationId xmlns:a16="http://schemas.microsoft.com/office/drawing/2014/main" id="{028C11D9-0AB1-45E6-2105-A65EF7208961}"/>
              </a:ext>
            </a:extLst>
          </p:cNvPr>
          <p:cNvSpPr>
            <a:spLocks noGrp="1"/>
          </p:cNvSpPr>
          <p:nvPr>
            <p:ph idx="1"/>
          </p:nvPr>
        </p:nvSpPr>
        <p:spPr/>
        <p:txBody>
          <a:bodyPr>
            <a:normAutofit/>
          </a:bodyPr>
          <a:lstStyle/>
          <a:p>
            <a:r>
              <a:rPr lang="en-US" sz="3600" dirty="0"/>
              <a:t>HB 37 Allow for incentive density programs for affordable housing</a:t>
            </a:r>
          </a:p>
          <a:p>
            <a:r>
              <a:rPr lang="en-US" sz="3600" dirty="0"/>
              <a:t>SB 181 Defines “affordable housing” and restricts driveways to 9 x 20 and garage spaces to 10 x 20</a:t>
            </a:r>
          </a:p>
          <a:p>
            <a:r>
              <a:rPr lang="en-US" sz="3600" dirty="0"/>
              <a:t>SB 262 Allows settlement of land use litigation by consent agreements</a:t>
            </a:r>
            <a:endParaRPr lang="en-US" sz="3400" dirty="0"/>
          </a:p>
        </p:txBody>
      </p:sp>
    </p:spTree>
    <p:extLst>
      <p:ext uri="{BB962C8B-B14F-4D97-AF65-F5344CB8AC3E}">
        <p14:creationId xmlns:p14="http://schemas.microsoft.com/office/powerpoint/2010/main" val="38083476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FCCF8-B33D-313E-838A-E714FFCFDC2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6B92C18-0655-C403-80CD-62D7CC7B292B}"/>
              </a:ext>
            </a:extLst>
          </p:cNvPr>
          <p:cNvSpPr>
            <a:spLocks noGrp="1"/>
          </p:cNvSpPr>
          <p:nvPr>
            <p:ph type="title"/>
          </p:nvPr>
        </p:nvSpPr>
        <p:spPr/>
        <p:txBody>
          <a:bodyPr>
            <a:normAutofit/>
          </a:bodyPr>
          <a:lstStyle/>
          <a:p>
            <a:r>
              <a:rPr lang="en-US" sz="4400" dirty="0"/>
              <a:t>Land Use-Signs and other provisions</a:t>
            </a:r>
          </a:p>
        </p:txBody>
      </p:sp>
      <p:sp>
        <p:nvSpPr>
          <p:cNvPr id="3" name="Content Placeholder 2">
            <a:extLst>
              <a:ext uri="{FF2B5EF4-FFF2-40B4-BE49-F238E27FC236}">
                <a16:creationId xmlns:a16="http://schemas.microsoft.com/office/drawing/2014/main" id="{434E8E2A-6911-5C34-127D-CC1010156579}"/>
              </a:ext>
            </a:extLst>
          </p:cNvPr>
          <p:cNvSpPr>
            <a:spLocks noGrp="1"/>
          </p:cNvSpPr>
          <p:nvPr>
            <p:ph idx="1"/>
          </p:nvPr>
        </p:nvSpPr>
        <p:spPr/>
        <p:txBody>
          <a:bodyPr>
            <a:normAutofit fontScale="47500" lnSpcReduction="20000"/>
          </a:bodyPr>
          <a:lstStyle/>
          <a:p>
            <a:r>
              <a:rPr lang="en-US" sz="3600" dirty="0"/>
              <a:t>HB 198 Clarifies billboard relocations within same City</a:t>
            </a:r>
          </a:p>
          <a:p>
            <a:r>
              <a:rPr lang="en-US" sz="3600" dirty="0"/>
              <a:t>HB 255 modifies subdivision rules for agricultural lands </a:t>
            </a:r>
            <a:r>
              <a:rPr lang="en-US" sz="3600"/>
              <a:t>in counties of </a:t>
            </a:r>
            <a:endParaRPr lang="en-US" sz="3600" dirty="0"/>
          </a:p>
          <a:p>
            <a:r>
              <a:rPr lang="en-US" sz="3600" dirty="0"/>
              <a:t>HB 256 Short Term Rental Enforcement</a:t>
            </a:r>
          </a:p>
          <a:p>
            <a:r>
              <a:rPr lang="en-US" sz="3600" dirty="0"/>
              <a:t>HB 368 </a:t>
            </a:r>
          </a:p>
          <a:p>
            <a:pPr lvl="1"/>
            <a:r>
              <a:rPr lang="en-US" sz="3400" dirty="0"/>
              <a:t>ministerial land use regulations</a:t>
            </a:r>
          </a:p>
          <a:p>
            <a:pPr lvl="1"/>
            <a:r>
              <a:rPr lang="en-US" sz="3400" dirty="0"/>
              <a:t>Annexations</a:t>
            </a:r>
          </a:p>
          <a:p>
            <a:pPr lvl="1"/>
            <a:r>
              <a:rPr lang="en-US" sz="3400" dirty="0"/>
              <a:t>Municipal Boundary Adjustments</a:t>
            </a:r>
          </a:p>
          <a:p>
            <a:pPr lvl="1"/>
            <a:r>
              <a:rPr lang="en-US" sz="3400" dirty="0"/>
              <a:t>Identical Plans</a:t>
            </a:r>
          </a:p>
          <a:p>
            <a:pPr lvl="1"/>
            <a:r>
              <a:rPr lang="en-US" sz="3400" dirty="0"/>
              <a:t>Plan review process</a:t>
            </a:r>
          </a:p>
          <a:p>
            <a:pPr lvl="1"/>
            <a:r>
              <a:rPr lang="en-US" sz="3400" dirty="0"/>
              <a:t>Private maintenance of public assets</a:t>
            </a:r>
          </a:p>
          <a:p>
            <a:pPr lvl="1"/>
            <a:r>
              <a:rPr lang="en-US" sz="3400" dirty="0"/>
              <a:t>Prohibits public hearings for variances and appeals</a:t>
            </a:r>
          </a:p>
          <a:p>
            <a:pPr lvl="1"/>
            <a:r>
              <a:rPr lang="en-US" sz="3400" dirty="0"/>
              <a:t>Modifies Fire Code roads</a:t>
            </a:r>
          </a:p>
          <a:p>
            <a:endParaRPr lang="en-US" sz="3600" dirty="0"/>
          </a:p>
          <a:p>
            <a:endParaRPr lang="en-US" sz="3400" dirty="0"/>
          </a:p>
        </p:txBody>
      </p:sp>
    </p:spTree>
    <p:extLst>
      <p:ext uri="{BB962C8B-B14F-4D97-AF65-F5344CB8AC3E}">
        <p14:creationId xmlns:p14="http://schemas.microsoft.com/office/powerpoint/2010/main" val="1966229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1F5823-3086-DB21-0A44-AEF5729DAEC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FDE5EFC-BB14-5949-2C3F-A7F51B8958E5}"/>
              </a:ext>
            </a:extLst>
          </p:cNvPr>
          <p:cNvSpPr>
            <a:spLocks noGrp="1"/>
          </p:cNvSpPr>
          <p:nvPr>
            <p:ph type="title"/>
          </p:nvPr>
        </p:nvSpPr>
        <p:spPr/>
        <p:txBody>
          <a:bodyPr>
            <a:normAutofit/>
          </a:bodyPr>
          <a:lstStyle/>
          <a:p>
            <a:r>
              <a:rPr lang="en-US" sz="4400" dirty="0"/>
              <a:t>Land Use-Continued </a:t>
            </a:r>
          </a:p>
        </p:txBody>
      </p:sp>
      <p:sp>
        <p:nvSpPr>
          <p:cNvPr id="3" name="Content Placeholder 2">
            <a:extLst>
              <a:ext uri="{FF2B5EF4-FFF2-40B4-BE49-F238E27FC236}">
                <a16:creationId xmlns:a16="http://schemas.microsoft.com/office/drawing/2014/main" id="{46676C09-F84E-F550-D537-47C549903D3C}"/>
              </a:ext>
            </a:extLst>
          </p:cNvPr>
          <p:cNvSpPr>
            <a:spLocks noGrp="1"/>
          </p:cNvSpPr>
          <p:nvPr>
            <p:ph idx="1"/>
          </p:nvPr>
        </p:nvSpPr>
        <p:spPr/>
        <p:txBody>
          <a:bodyPr>
            <a:normAutofit fontScale="92500" lnSpcReduction="10000"/>
          </a:bodyPr>
          <a:lstStyle/>
          <a:p>
            <a:r>
              <a:rPr lang="en-US" sz="3600" dirty="0"/>
              <a:t>SB104 Boundary Adjustments</a:t>
            </a:r>
          </a:p>
          <a:p>
            <a:pPr lvl="1"/>
            <a:r>
              <a:rPr lang="en-US" sz="3400" dirty="0"/>
              <a:t>Modifies definitions applicable to city land development</a:t>
            </a:r>
          </a:p>
          <a:p>
            <a:pPr lvl="1"/>
            <a:r>
              <a:rPr lang="en-US" sz="3400" dirty="0"/>
              <a:t>Modifies process for proposing a boundary adjustment</a:t>
            </a:r>
          </a:p>
          <a:p>
            <a:pPr lvl="1"/>
            <a:r>
              <a:rPr lang="en-US" sz="3400" dirty="0"/>
              <a:t>Modifies process for reviewing proposed boundary adjustment </a:t>
            </a:r>
          </a:p>
          <a:p>
            <a:pPr lvl="1"/>
            <a:r>
              <a:rPr lang="en-US" sz="3400" dirty="0"/>
              <a:t>Modifies exemptions from plat requirements</a:t>
            </a:r>
          </a:p>
          <a:p>
            <a:pPr lvl="1"/>
            <a:r>
              <a:rPr lang="en-US" sz="3400" dirty="0"/>
              <a:t>Modifies the process for subdivision amendment</a:t>
            </a:r>
          </a:p>
          <a:p>
            <a:pPr marL="274320" lvl="1" indent="0">
              <a:buNone/>
            </a:pPr>
            <a:endParaRPr lang="en-US" sz="3400" dirty="0"/>
          </a:p>
          <a:p>
            <a:endParaRPr lang="en-US" sz="3400" dirty="0"/>
          </a:p>
        </p:txBody>
      </p:sp>
    </p:spTree>
    <p:extLst>
      <p:ext uri="{BB962C8B-B14F-4D97-AF65-F5344CB8AC3E}">
        <p14:creationId xmlns:p14="http://schemas.microsoft.com/office/powerpoint/2010/main" val="22484788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A4BDA9-B87C-C65C-8578-FF458B9293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39FABE-21F1-E46A-AA9A-E7FDA4241327}"/>
              </a:ext>
            </a:extLst>
          </p:cNvPr>
          <p:cNvSpPr>
            <a:spLocks noGrp="1"/>
          </p:cNvSpPr>
          <p:nvPr>
            <p:ph type="title"/>
          </p:nvPr>
        </p:nvSpPr>
        <p:spPr/>
        <p:txBody>
          <a:bodyPr>
            <a:normAutofit/>
          </a:bodyPr>
          <a:lstStyle/>
          <a:p>
            <a:r>
              <a:rPr lang="en-US" sz="4400" dirty="0"/>
              <a:t>Land Use-Continued </a:t>
            </a:r>
          </a:p>
        </p:txBody>
      </p:sp>
      <p:sp>
        <p:nvSpPr>
          <p:cNvPr id="3" name="Content Placeholder 2">
            <a:extLst>
              <a:ext uri="{FF2B5EF4-FFF2-40B4-BE49-F238E27FC236}">
                <a16:creationId xmlns:a16="http://schemas.microsoft.com/office/drawing/2014/main" id="{A5CB8BC6-098A-8D03-BC3A-71B716B0251E}"/>
              </a:ext>
            </a:extLst>
          </p:cNvPr>
          <p:cNvSpPr>
            <a:spLocks noGrp="1"/>
          </p:cNvSpPr>
          <p:nvPr>
            <p:ph idx="1"/>
          </p:nvPr>
        </p:nvSpPr>
        <p:spPr/>
        <p:txBody>
          <a:bodyPr>
            <a:normAutofit/>
          </a:bodyPr>
          <a:lstStyle/>
          <a:p>
            <a:r>
              <a:rPr lang="en-US" sz="3400" dirty="0"/>
              <a:t>SB 179 Requires a land use regulation to review business license uses. </a:t>
            </a:r>
          </a:p>
          <a:p>
            <a:pPr marL="274320" lvl="1" indent="0">
              <a:buNone/>
            </a:pPr>
            <a:endParaRPr lang="en-US" sz="3400" dirty="0"/>
          </a:p>
          <a:p>
            <a:endParaRPr lang="en-US" sz="3400" dirty="0"/>
          </a:p>
        </p:txBody>
      </p:sp>
    </p:spTree>
    <p:extLst>
      <p:ext uri="{BB962C8B-B14F-4D97-AF65-F5344CB8AC3E}">
        <p14:creationId xmlns:p14="http://schemas.microsoft.com/office/powerpoint/2010/main" val="2870531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Bills, Bills, Bills </a:t>
            </a:r>
          </a:p>
        </p:txBody>
      </p:sp>
      <p:sp>
        <p:nvSpPr>
          <p:cNvPr id="3" name="Content Placeholder 2"/>
          <p:cNvSpPr>
            <a:spLocks noGrp="1"/>
          </p:cNvSpPr>
          <p:nvPr>
            <p:ph idx="1"/>
          </p:nvPr>
        </p:nvSpPr>
        <p:spPr/>
        <p:txBody>
          <a:bodyPr/>
          <a:lstStyle/>
          <a:p>
            <a:r>
              <a:rPr lang="en-US" sz="3200" dirty="0"/>
              <a:t>2025</a:t>
            </a:r>
          </a:p>
          <a:p>
            <a:pPr lvl="1"/>
            <a:r>
              <a:rPr lang="en-US" sz="3200" dirty="0"/>
              <a:t>2131 Bill files opened and 582 Passed</a:t>
            </a:r>
          </a:p>
          <a:p>
            <a:r>
              <a:rPr lang="en-US" sz="3200" dirty="0"/>
              <a:t>2024 </a:t>
            </a:r>
          </a:p>
          <a:p>
            <a:pPr lvl="1"/>
            <a:r>
              <a:rPr lang="en-US" sz="3200" dirty="0"/>
              <a:t>2060  with 627 passed</a:t>
            </a:r>
          </a:p>
          <a:p>
            <a:r>
              <a:rPr lang="en-US" sz="3200" dirty="0"/>
              <a:t>2023</a:t>
            </a:r>
          </a:p>
          <a:p>
            <a:pPr lvl="1"/>
            <a:r>
              <a:rPr lang="en-US" sz="3200" dirty="0"/>
              <a:t>1957 with 575 passed</a:t>
            </a:r>
          </a:p>
          <a:p>
            <a:pPr lvl="1"/>
            <a:endParaRPr lang="en-US" sz="2400" dirty="0"/>
          </a:p>
          <a:p>
            <a:pPr marL="274320" lvl="1" indent="0">
              <a:buNone/>
            </a:pPr>
            <a:endParaRPr lang="en-US" dirty="0"/>
          </a:p>
          <a:p>
            <a:pPr marL="274320" lvl="1" indent="0">
              <a:buNone/>
            </a:pPr>
            <a:endParaRPr lang="en-US" dirty="0"/>
          </a:p>
        </p:txBody>
      </p:sp>
    </p:spTree>
    <p:extLst>
      <p:ext uri="{BB962C8B-B14F-4D97-AF65-F5344CB8AC3E}">
        <p14:creationId xmlns:p14="http://schemas.microsoft.com/office/powerpoint/2010/main" val="3346596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EC2E36-AD20-DA50-B9B3-03AD2AE75E6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43F4E05-E81F-8A86-E54F-8E3E90C7FE5C}"/>
              </a:ext>
            </a:extLst>
          </p:cNvPr>
          <p:cNvSpPr>
            <a:spLocks noGrp="1"/>
          </p:cNvSpPr>
          <p:nvPr>
            <p:ph type="title"/>
          </p:nvPr>
        </p:nvSpPr>
        <p:spPr/>
        <p:txBody>
          <a:bodyPr>
            <a:normAutofit/>
          </a:bodyPr>
          <a:lstStyle/>
          <a:p>
            <a:r>
              <a:rPr lang="en-US" sz="4400" dirty="0"/>
              <a:t>Non-Profit </a:t>
            </a:r>
          </a:p>
        </p:txBody>
      </p:sp>
      <p:sp>
        <p:nvSpPr>
          <p:cNvPr id="3" name="Content Placeholder 2">
            <a:extLst>
              <a:ext uri="{FF2B5EF4-FFF2-40B4-BE49-F238E27FC236}">
                <a16:creationId xmlns:a16="http://schemas.microsoft.com/office/drawing/2014/main" id="{E1AF3CA6-BFC2-EC33-090A-3B4943C84B2F}"/>
              </a:ext>
            </a:extLst>
          </p:cNvPr>
          <p:cNvSpPr>
            <a:spLocks noGrp="1"/>
          </p:cNvSpPr>
          <p:nvPr>
            <p:ph idx="1"/>
          </p:nvPr>
        </p:nvSpPr>
        <p:spPr/>
        <p:txBody>
          <a:bodyPr>
            <a:normAutofit/>
          </a:bodyPr>
          <a:lstStyle/>
          <a:p>
            <a:r>
              <a:rPr lang="en-US" sz="3400" dirty="0"/>
              <a:t>SB 338 modifies the definition of “governmental non-profit corporation” to exclude the Utah Association of Special Districts.</a:t>
            </a:r>
          </a:p>
          <a:p>
            <a:r>
              <a:rPr lang="en-US" sz="3400" dirty="0"/>
              <a:t>Requires a governmental nonprofit corporation to post financial information on the Utah Public Finance Website. </a:t>
            </a:r>
          </a:p>
          <a:p>
            <a:pPr marL="274320" lvl="1" indent="0">
              <a:buNone/>
            </a:pPr>
            <a:endParaRPr lang="en-US" sz="3400" dirty="0"/>
          </a:p>
          <a:p>
            <a:endParaRPr lang="en-US" sz="3400" dirty="0"/>
          </a:p>
        </p:txBody>
      </p:sp>
    </p:spTree>
    <p:extLst>
      <p:ext uri="{BB962C8B-B14F-4D97-AF65-F5344CB8AC3E}">
        <p14:creationId xmlns:p14="http://schemas.microsoft.com/office/powerpoint/2010/main" val="1707931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79A30E-BF54-45D8-8FA3-B889299D7F9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382E855-7B4C-0CCB-4409-6316977F8315}"/>
              </a:ext>
            </a:extLst>
          </p:cNvPr>
          <p:cNvSpPr>
            <a:spLocks noGrp="1"/>
          </p:cNvSpPr>
          <p:nvPr>
            <p:ph type="title"/>
          </p:nvPr>
        </p:nvSpPr>
        <p:spPr/>
        <p:txBody>
          <a:bodyPr>
            <a:normAutofit/>
          </a:bodyPr>
          <a:lstStyle/>
          <a:p>
            <a:r>
              <a:rPr lang="en-US" sz="4400" dirty="0"/>
              <a:t>Date Privacy Amendments </a:t>
            </a:r>
          </a:p>
        </p:txBody>
      </p:sp>
      <p:sp>
        <p:nvSpPr>
          <p:cNvPr id="3" name="Content Placeholder 2">
            <a:extLst>
              <a:ext uri="{FF2B5EF4-FFF2-40B4-BE49-F238E27FC236}">
                <a16:creationId xmlns:a16="http://schemas.microsoft.com/office/drawing/2014/main" id="{4BD43B57-E8C0-016C-48A7-7E60158D11B5}"/>
              </a:ext>
            </a:extLst>
          </p:cNvPr>
          <p:cNvSpPr>
            <a:spLocks noGrp="1"/>
          </p:cNvSpPr>
          <p:nvPr>
            <p:ph idx="1"/>
          </p:nvPr>
        </p:nvSpPr>
        <p:spPr/>
        <p:txBody>
          <a:bodyPr>
            <a:normAutofit/>
          </a:bodyPr>
          <a:lstStyle/>
          <a:p>
            <a:pPr marL="274320" lvl="1" indent="0">
              <a:buNone/>
            </a:pPr>
            <a:r>
              <a:rPr lang="en-US" sz="3600" dirty="0"/>
              <a:t>HB 444 modifies requirements for privacy annotations and privacy notices; modifies requirements for government website privacy notices; modifies provisions related to data breach notification requirements; renames and modifies duties of the state privacy auditor; and modifies enforcement provisions related to privacy requirements</a:t>
            </a:r>
            <a:endParaRPr lang="en-US" sz="3400" dirty="0"/>
          </a:p>
          <a:p>
            <a:endParaRPr lang="en-US" sz="3400" dirty="0"/>
          </a:p>
        </p:txBody>
      </p:sp>
    </p:spTree>
    <p:extLst>
      <p:ext uri="{BB962C8B-B14F-4D97-AF65-F5344CB8AC3E}">
        <p14:creationId xmlns:p14="http://schemas.microsoft.com/office/powerpoint/2010/main" val="1943925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A7FF38-48A5-4FB0-E57E-2DAF7A829C4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E5B508-91F4-6D50-21D5-3438DD5ED105}"/>
              </a:ext>
            </a:extLst>
          </p:cNvPr>
          <p:cNvSpPr>
            <a:spLocks noGrp="1"/>
          </p:cNvSpPr>
          <p:nvPr>
            <p:ph type="title"/>
          </p:nvPr>
        </p:nvSpPr>
        <p:spPr/>
        <p:txBody>
          <a:bodyPr>
            <a:normAutofit/>
          </a:bodyPr>
          <a:lstStyle/>
          <a:p>
            <a:r>
              <a:rPr lang="en-US" sz="4400" dirty="0"/>
              <a:t>Roads</a:t>
            </a:r>
          </a:p>
        </p:txBody>
      </p:sp>
      <p:sp>
        <p:nvSpPr>
          <p:cNvPr id="3" name="Content Placeholder 2">
            <a:extLst>
              <a:ext uri="{FF2B5EF4-FFF2-40B4-BE49-F238E27FC236}">
                <a16:creationId xmlns:a16="http://schemas.microsoft.com/office/drawing/2014/main" id="{52AEBB22-C5F7-BF7C-E167-816A2E734759}"/>
              </a:ext>
            </a:extLst>
          </p:cNvPr>
          <p:cNvSpPr>
            <a:spLocks noGrp="1"/>
          </p:cNvSpPr>
          <p:nvPr>
            <p:ph idx="1"/>
          </p:nvPr>
        </p:nvSpPr>
        <p:spPr/>
        <p:txBody>
          <a:bodyPr>
            <a:normAutofit fontScale="85000" lnSpcReduction="20000"/>
          </a:bodyPr>
          <a:lstStyle/>
          <a:p>
            <a:pPr marL="274320" lvl="1" indent="0">
              <a:buNone/>
            </a:pPr>
            <a:r>
              <a:rPr lang="en-US" sz="3600" dirty="0"/>
              <a:t>HB 26 removes SR-107 and SR 299 as state highways and modifies the descriptions for SR-176, SR-193 and SR-287</a:t>
            </a:r>
          </a:p>
          <a:p>
            <a:pPr marL="274320" lvl="1" indent="0">
              <a:buNone/>
            </a:pPr>
            <a:r>
              <a:rPr lang="en-US" sz="3600" dirty="0"/>
              <a:t>HB 103 Requires the Public Lands Office and SITLA to identify roads on public lands and record the information with the County recorder. Prevents DWR from permanently closing a road in wildlife management areas without the consent of the County legislative body</a:t>
            </a:r>
          </a:p>
          <a:p>
            <a:pPr marL="274320" lvl="1" indent="0">
              <a:buNone/>
            </a:pPr>
            <a:r>
              <a:rPr lang="en-US" sz="3600" dirty="0"/>
              <a:t>HB 345 describes highway access points near Lost Creek State Park and Utah Raptor State Park</a:t>
            </a:r>
          </a:p>
          <a:p>
            <a:pPr marL="274320" lvl="1" indent="0">
              <a:buNone/>
            </a:pPr>
            <a:endParaRPr lang="en-US" sz="3600" dirty="0"/>
          </a:p>
          <a:p>
            <a:pPr marL="274320" lvl="1" indent="0">
              <a:buNone/>
            </a:pPr>
            <a:endParaRPr lang="en-US" sz="3400" dirty="0"/>
          </a:p>
          <a:p>
            <a:endParaRPr lang="en-US" sz="3400" dirty="0"/>
          </a:p>
        </p:txBody>
      </p:sp>
    </p:spTree>
    <p:extLst>
      <p:ext uri="{BB962C8B-B14F-4D97-AF65-F5344CB8AC3E}">
        <p14:creationId xmlns:p14="http://schemas.microsoft.com/office/powerpoint/2010/main" val="38875761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8DF917-DA4A-58D1-43DF-A61096E137A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826F829-753B-1718-A0B5-436113327292}"/>
              </a:ext>
            </a:extLst>
          </p:cNvPr>
          <p:cNvSpPr>
            <a:spLocks noGrp="1"/>
          </p:cNvSpPr>
          <p:nvPr>
            <p:ph type="title"/>
          </p:nvPr>
        </p:nvSpPr>
        <p:spPr/>
        <p:txBody>
          <a:bodyPr>
            <a:normAutofit/>
          </a:bodyPr>
          <a:lstStyle/>
          <a:p>
            <a:r>
              <a:rPr lang="en-US" sz="4400" dirty="0"/>
              <a:t>Spaceport </a:t>
            </a:r>
          </a:p>
        </p:txBody>
      </p:sp>
      <p:sp>
        <p:nvSpPr>
          <p:cNvPr id="3" name="Content Placeholder 2">
            <a:extLst>
              <a:ext uri="{FF2B5EF4-FFF2-40B4-BE49-F238E27FC236}">
                <a16:creationId xmlns:a16="http://schemas.microsoft.com/office/drawing/2014/main" id="{FB0F2698-5790-B347-CB89-113524536E2F}"/>
              </a:ext>
            </a:extLst>
          </p:cNvPr>
          <p:cNvSpPr>
            <a:spLocks noGrp="1"/>
          </p:cNvSpPr>
          <p:nvPr>
            <p:ph idx="1"/>
          </p:nvPr>
        </p:nvSpPr>
        <p:spPr/>
        <p:txBody>
          <a:bodyPr>
            <a:normAutofit/>
          </a:bodyPr>
          <a:lstStyle/>
          <a:p>
            <a:pPr marL="274320" lvl="1" indent="0">
              <a:buNone/>
            </a:pPr>
            <a:r>
              <a:rPr lang="en-US" sz="3600" dirty="0"/>
              <a:t>SB 62 appropriates $1 million for a new Spaceport Exploration Committee to look at space launch services for satellites, scientific missions, defense missions, commercial space flights, space exploration, cargo transport, and space tourism</a:t>
            </a:r>
          </a:p>
          <a:p>
            <a:pPr marL="274320" lvl="1" indent="0">
              <a:buNone/>
            </a:pPr>
            <a:endParaRPr lang="en-US" sz="3400" dirty="0"/>
          </a:p>
          <a:p>
            <a:endParaRPr lang="en-US" sz="3400" dirty="0"/>
          </a:p>
        </p:txBody>
      </p:sp>
    </p:spTree>
    <p:extLst>
      <p:ext uri="{BB962C8B-B14F-4D97-AF65-F5344CB8AC3E}">
        <p14:creationId xmlns:p14="http://schemas.microsoft.com/office/powerpoint/2010/main" val="31039269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CC1A1B-4EF2-47CC-F8E8-B298C06BB36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4348CE5-6A72-315F-0C9A-E2A64E1A89F0}"/>
              </a:ext>
            </a:extLst>
          </p:cNvPr>
          <p:cNvSpPr>
            <a:spLocks noGrp="1"/>
          </p:cNvSpPr>
          <p:nvPr>
            <p:ph type="title"/>
          </p:nvPr>
        </p:nvSpPr>
        <p:spPr/>
        <p:txBody>
          <a:bodyPr>
            <a:normAutofit/>
          </a:bodyPr>
          <a:lstStyle/>
          <a:p>
            <a:r>
              <a:rPr lang="en-US" sz="4400" dirty="0"/>
              <a:t>Spaceport </a:t>
            </a:r>
          </a:p>
        </p:txBody>
      </p:sp>
      <p:sp>
        <p:nvSpPr>
          <p:cNvPr id="3" name="Content Placeholder 2">
            <a:extLst>
              <a:ext uri="{FF2B5EF4-FFF2-40B4-BE49-F238E27FC236}">
                <a16:creationId xmlns:a16="http://schemas.microsoft.com/office/drawing/2014/main" id="{2CF3C892-94DE-DB07-0758-E02AEF0FBE99}"/>
              </a:ext>
            </a:extLst>
          </p:cNvPr>
          <p:cNvSpPr>
            <a:spLocks noGrp="1"/>
          </p:cNvSpPr>
          <p:nvPr>
            <p:ph idx="1"/>
          </p:nvPr>
        </p:nvSpPr>
        <p:spPr/>
        <p:txBody>
          <a:bodyPr>
            <a:normAutofit/>
          </a:bodyPr>
          <a:lstStyle/>
          <a:p>
            <a:pPr marL="274320" lvl="1" indent="0">
              <a:buNone/>
            </a:pPr>
            <a:r>
              <a:rPr lang="en-US" sz="3600" dirty="0"/>
              <a:t>SB 62 appropriates $1 million for a new Spaceport Exploration Committee to look at space launch services for satellites, scientific missions, defense missions, commercial space flights, space exploration, cargo transport, and space tourism</a:t>
            </a:r>
          </a:p>
          <a:p>
            <a:pPr marL="274320" lvl="1" indent="0">
              <a:buNone/>
            </a:pPr>
            <a:endParaRPr lang="en-US" sz="3400" dirty="0"/>
          </a:p>
          <a:p>
            <a:endParaRPr lang="en-US" sz="3400" dirty="0"/>
          </a:p>
        </p:txBody>
      </p:sp>
    </p:spTree>
    <p:extLst>
      <p:ext uri="{BB962C8B-B14F-4D97-AF65-F5344CB8AC3E}">
        <p14:creationId xmlns:p14="http://schemas.microsoft.com/office/powerpoint/2010/main" val="5125204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31DFE2-6EDC-8779-46E0-6DB03DCFC2F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8C90ED-CF90-056D-8D7B-7C14C6F4C87A}"/>
              </a:ext>
            </a:extLst>
          </p:cNvPr>
          <p:cNvSpPr>
            <a:spLocks noGrp="1"/>
          </p:cNvSpPr>
          <p:nvPr>
            <p:ph type="title"/>
          </p:nvPr>
        </p:nvSpPr>
        <p:spPr/>
        <p:txBody>
          <a:bodyPr>
            <a:normAutofit/>
          </a:bodyPr>
          <a:lstStyle/>
          <a:p>
            <a:r>
              <a:rPr lang="en-US" sz="4400" dirty="0"/>
              <a:t>Taxes  </a:t>
            </a:r>
          </a:p>
        </p:txBody>
      </p:sp>
      <p:sp>
        <p:nvSpPr>
          <p:cNvPr id="3" name="Content Placeholder 2">
            <a:extLst>
              <a:ext uri="{FF2B5EF4-FFF2-40B4-BE49-F238E27FC236}">
                <a16:creationId xmlns:a16="http://schemas.microsoft.com/office/drawing/2014/main" id="{A8CE883C-8360-9A49-D1A9-00554328AB05}"/>
              </a:ext>
            </a:extLst>
          </p:cNvPr>
          <p:cNvSpPr>
            <a:spLocks noGrp="1"/>
          </p:cNvSpPr>
          <p:nvPr>
            <p:ph idx="1"/>
          </p:nvPr>
        </p:nvSpPr>
        <p:spPr/>
        <p:txBody>
          <a:bodyPr>
            <a:normAutofit fontScale="77500" lnSpcReduction="20000"/>
          </a:bodyPr>
          <a:lstStyle/>
          <a:p>
            <a:pPr marL="274320" lvl="1" indent="0">
              <a:buNone/>
            </a:pPr>
            <a:r>
              <a:rPr lang="en-US" sz="3600" dirty="0"/>
              <a:t>HB 428 Requires a school district mil levy to be certified by a consensus of the State Tax Commission, Governor’s Office of Planning &amp; Budget, and Legislative Financial Analyst</a:t>
            </a:r>
          </a:p>
          <a:p>
            <a:pPr marL="274320" lvl="1" indent="0">
              <a:buNone/>
            </a:pPr>
            <a:r>
              <a:rPr lang="en-US" sz="3600" dirty="0"/>
              <a:t>SB 202 requires counties to report assessments to State Tax Commission and gives STC authority over non-compliant counties. Removes newspaper notification for tax increase but requires on-line participation at public hearings</a:t>
            </a:r>
          </a:p>
          <a:p>
            <a:pPr marL="274320" lvl="1" indent="0">
              <a:buNone/>
            </a:pPr>
            <a:r>
              <a:rPr lang="en-US" sz="3600" dirty="0"/>
              <a:t>SB 295 If you reduce your budget below the previous years’ budget in order to increase revenue for 5 years, truth-in-taxation may be avoided</a:t>
            </a:r>
            <a:endParaRPr lang="en-US" sz="3400" dirty="0"/>
          </a:p>
          <a:p>
            <a:endParaRPr lang="en-US" sz="3400" dirty="0"/>
          </a:p>
        </p:txBody>
      </p:sp>
    </p:spTree>
    <p:extLst>
      <p:ext uri="{BB962C8B-B14F-4D97-AF65-F5344CB8AC3E}">
        <p14:creationId xmlns:p14="http://schemas.microsoft.com/office/powerpoint/2010/main" val="3530314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FAEFEB-8EF5-8F9C-4696-3EEBD81B47C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0FF287A-2AC1-63D4-6386-101E6EEEA810}"/>
              </a:ext>
            </a:extLst>
          </p:cNvPr>
          <p:cNvSpPr>
            <a:spLocks noGrp="1"/>
          </p:cNvSpPr>
          <p:nvPr>
            <p:ph type="title"/>
          </p:nvPr>
        </p:nvSpPr>
        <p:spPr/>
        <p:txBody>
          <a:bodyPr>
            <a:normAutofit/>
          </a:bodyPr>
          <a:lstStyle/>
          <a:p>
            <a:r>
              <a:rPr lang="en-US" sz="4400" dirty="0"/>
              <a:t>Water</a:t>
            </a:r>
          </a:p>
        </p:txBody>
      </p:sp>
      <p:sp>
        <p:nvSpPr>
          <p:cNvPr id="3" name="Content Placeholder 2">
            <a:extLst>
              <a:ext uri="{FF2B5EF4-FFF2-40B4-BE49-F238E27FC236}">
                <a16:creationId xmlns:a16="http://schemas.microsoft.com/office/drawing/2014/main" id="{704B061E-2371-765E-AA2E-036036C5F830}"/>
              </a:ext>
            </a:extLst>
          </p:cNvPr>
          <p:cNvSpPr>
            <a:spLocks noGrp="1"/>
          </p:cNvSpPr>
          <p:nvPr>
            <p:ph idx="1"/>
          </p:nvPr>
        </p:nvSpPr>
        <p:spPr/>
        <p:txBody>
          <a:bodyPr>
            <a:normAutofit fontScale="62500" lnSpcReduction="20000"/>
          </a:bodyPr>
          <a:lstStyle/>
          <a:p>
            <a:pPr marL="274320" lvl="1" indent="0">
              <a:buNone/>
            </a:pPr>
            <a:r>
              <a:rPr lang="en-US" sz="3600" dirty="0"/>
              <a:t>HB 41 Water Quality</a:t>
            </a:r>
          </a:p>
          <a:p>
            <a:pPr marL="274320" lvl="1" indent="0">
              <a:buNone/>
            </a:pPr>
            <a:r>
              <a:rPr lang="en-US" sz="3600" dirty="0"/>
              <a:t>HB 46 Water Applications</a:t>
            </a:r>
          </a:p>
          <a:p>
            <a:pPr marL="274320" lvl="1" indent="0">
              <a:buNone/>
            </a:pPr>
            <a:r>
              <a:rPr lang="en-US" sz="3600" dirty="0"/>
              <a:t>HB 47 Grazing</a:t>
            </a:r>
          </a:p>
          <a:p>
            <a:pPr marL="274320" lvl="1" indent="0">
              <a:buNone/>
            </a:pPr>
            <a:r>
              <a:rPr lang="en-US" sz="3600" dirty="0"/>
              <a:t>HB 89 Probate Transfer</a:t>
            </a:r>
          </a:p>
          <a:p>
            <a:pPr marL="274320" lvl="1" indent="0">
              <a:buNone/>
            </a:pPr>
            <a:r>
              <a:rPr lang="en-US" sz="3600" dirty="0"/>
              <a:t>HB 174 Restricted Account</a:t>
            </a:r>
          </a:p>
          <a:p>
            <a:pPr marL="274320" lvl="1" indent="0">
              <a:buNone/>
            </a:pPr>
            <a:r>
              <a:rPr lang="en-US" sz="3600" dirty="0"/>
              <a:t>HB 243 Research</a:t>
            </a:r>
          </a:p>
          <a:p>
            <a:pPr marL="274320" lvl="1" indent="0">
              <a:buNone/>
            </a:pPr>
            <a:r>
              <a:rPr lang="en-US" sz="3600" dirty="0"/>
              <a:t>HB 274 Water Rates-tiered culinary conservation rates</a:t>
            </a:r>
          </a:p>
          <a:p>
            <a:pPr marL="274320" lvl="1" indent="0">
              <a:buNone/>
            </a:pPr>
            <a:r>
              <a:rPr lang="en-US" sz="3600" dirty="0"/>
              <a:t>HB 285 Fund Name</a:t>
            </a:r>
          </a:p>
          <a:p>
            <a:pPr marL="274320" lvl="1" indent="0">
              <a:buNone/>
            </a:pPr>
            <a:r>
              <a:rPr lang="en-US" sz="3600" dirty="0"/>
              <a:t>SB 83 Signature by fax or electronic means for recording purposes</a:t>
            </a:r>
          </a:p>
          <a:p>
            <a:pPr marL="274320" lvl="1" indent="0">
              <a:buNone/>
            </a:pPr>
            <a:r>
              <a:rPr lang="en-US" sz="3600" dirty="0"/>
              <a:t>SB 80</a:t>
            </a:r>
          </a:p>
          <a:p>
            <a:pPr marL="274320" lvl="1" indent="0">
              <a:buNone/>
            </a:pPr>
            <a:endParaRPr lang="en-US" sz="3600" dirty="0"/>
          </a:p>
          <a:p>
            <a:pPr marL="274320" lvl="1" indent="0">
              <a:buNone/>
            </a:pPr>
            <a:endParaRPr lang="en-US" sz="3400" dirty="0"/>
          </a:p>
        </p:txBody>
      </p:sp>
    </p:spTree>
    <p:extLst>
      <p:ext uri="{BB962C8B-B14F-4D97-AF65-F5344CB8AC3E}">
        <p14:creationId xmlns:p14="http://schemas.microsoft.com/office/powerpoint/2010/main" val="35894651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5FCDC-9DD1-FC85-E528-5FDAFDE2C0D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53E42E8-CAEC-606B-CDFE-82AEA4B57DC1}"/>
              </a:ext>
            </a:extLst>
          </p:cNvPr>
          <p:cNvSpPr>
            <a:spLocks noGrp="1"/>
          </p:cNvSpPr>
          <p:nvPr>
            <p:ph type="title"/>
          </p:nvPr>
        </p:nvSpPr>
        <p:spPr/>
        <p:txBody>
          <a:bodyPr>
            <a:normAutofit/>
          </a:bodyPr>
          <a:lstStyle/>
          <a:p>
            <a:r>
              <a:rPr lang="en-US" sz="4400" dirty="0"/>
              <a:t>Youth Protection </a:t>
            </a:r>
          </a:p>
        </p:txBody>
      </p:sp>
      <p:sp>
        <p:nvSpPr>
          <p:cNvPr id="3" name="Content Placeholder 2">
            <a:extLst>
              <a:ext uri="{FF2B5EF4-FFF2-40B4-BE49-F238E27FC236}">
                <a16:creationId xmlns:a16="http://schemas.microsoft.com/office/drawing/2014/main" id="{BCBE98B0-50C7-540E-F5F8-8E27BAB9DF99}"/>
              </a:ext>
            </a:extLst>
          </p:cNvPr>
          <p:cNvSpPr>
            <a:spLocks noGrp="1"/>
          </p:cNvSpPr>
          <p:nvPr>
            <p:ph idx="1"/>
          </p:nvPr>
        </p:nvSpPr>
        <p:spPr/>
        <p:txBody>
          <a:bodyPr>
            <a:normAutofit/>
          </a:bodyPr>
          <a:lstStyle/>
          <a:p>
            <a:pPr marL="274320" lvl="1" indent="0">
              <a:buNone/>
            </a:pPr>
            <a:r>
              <a:rPr lang="en-US" sz="3600" dirty="0"/>
              <a:t>SB 147 Requires Youth Organizations to ask for full name and ID of all employees and volunteers and requires them to check against sex offender registries. More to come  on that since Payson has youth organizations and volunteers. </a:t>
            </a:r>
          </a:p>
          <a:p>
            <a:pPr marL="274320" lvl="1" indent="0">
              <a:buNone/>
            </a:pPr>
            <a:endParaRPr lang="en-US" sz="3400" dirty="0"/>
          </a:p>
        </p:txBody>
      </p:sp>
    </p:spTree>
    <p:extLst>
      <p:ext uri="{BB962C8B-B14F-4D97-AF65-F5344CB8AC3E}">
        <p14:creationId xmlns:p14="http://schemas.microsoft.com/office/powerpoint/2010/main" val="40292165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3DF6E-E32E-8390-FC65-B4BB3F1D8EE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4F4E782-8856-8B32-4EC0-22F1AB58B740}"/>
              </a:ext>
            </a:extLst>
          </p:cNvPr>
          <p:cNvSpPr>
            <a:spLocks noGrp="1"/>
          </p:cNvSpPr>
          <p:nvPr>
            <p:ph type="title"/>
          </p:nvPr>
        </p:nvSpPr>
        <p:spPr/>
        <p:txBody>
          <a:bodyPr>
            <a:normAutofit/>
          </a:bodyPr>
          <a:lstStyle/>
          <a:p>
            <a:r>
              <a:rPr lang="en-US" sz="4400" dirty="0"/>
              <a:t>Bill Break Down </a:t>
            </a:r>
          </a:p>
        </p:txBody>
      </p:sp>
      <p:sp>
        <p:nvSpPr>
          <p:cNvPr id="3" name="Content Placeholder 2">
            <a:extLst>
              <a:ext uri="{FF2B5EF4-FFF2-40B4-BE49-F238E27FC236}">
                <a16:creationId xmlns:a16="http://schemas.microsoft.com/office/drawing/2014/main" id="{2B02053D-67F8-4F12-2E49-72D71DDA4AC2}"/>
              </a:ext>
            </a:extLst>
          </p:cNvPr>
          <p:cNvSpPr>
            <a:spLocks noGrp="1"/>
          </p:cNvSpPr>
          <p:nvPr>
            <p:ph idx="1"/>
          </p:nvPr>
        </p:nvSpPr>
        <p:spPr/>
        <p:txBody>
          <a:bodyPr/>
          <a:lstStyle/>
          <a:p>
            <a:r>
              <a:rPr lang="en-US" sz="3600" dirty="0"/>
              <a:t>25 Housing and Land Use Bills</a:t>
            </a:r>
          </a:p>
          <a:p>
            <a:r>
              <a:rPr lang="en-US" sz="3600" dirty="0"/>
              <a:t>24 Tax Bills</a:t>
            </a:r>
          </a:p>
          <a:p>
            <a:r>
              <a:rPr lang="en-US" sz="3600" dirty="0"/>
              <a:t>16 Election Bills</a:t>
            </a:r>
          </a:p>
          <a:p>
            <a:r>
              <a:rPr lang="en-US" sz="3600" dirty="0"/>
              <a:t>13 Water Bills. </a:t>
            </a:r>
          </a:p>
          <a:p>
            <a:pPr marL="274320" lvl="1" indent="0">
              <a:buNone/>
            </a:pPr>
            <a:endParaRPr lang="en-US" dirty="0"/>
          </a:p>
          <a:p>
            <a:pPr marL="274320" lvl="1" indent="0">
              <a:buNone/>
            </a:pPr>
            <a:endParaRPr lang="en-US" dirty="0"/>
          </a:p>
        </p:txBody>
      </p:sp>
    </p:spTree>
    <p:extLst>
      <p:ext uri="{BB962C8B-B14F-4D97-AF65-F5344CB8AC3E}">
        <p14:creationId xmlns:p14="http://schemas.microsoft.com/office/powerpoint/2010/main" val="509093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A288A-E3F3-97D5-288D-DB8AD314914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4F03F25-8AED-06C6-470B-6809005CFD13}"/>
              </a:ext>
            </a:extLst>
          </p:cNvPr>
          <p:cNvSpPr>
            <a:spLocks noGrp="1"/>
          </p:cNvSpPr>
          <p:nvPr>
            <p:ph type="title"/>
          </p:nvPr>
        </p:nvSpPr>
        <p:spPr/>
        <p:txBody>
          <a:bodyPr>
            <a:normAutofit/>
          </a:bodyPr>
          <a:lstStyle/>
          <a:p>
            <a:r>
              <a:rPr lang="en-US" sz="4400" dirty="0"/>
              <a:t>Attorney and Work Product Privilege</a:t>
            </a:r>
          </a:p>
        </p:txBody>
      </p:sp>
      <p:sp>
        <p:nvSpPr>
          <p:cNvPr id="3" name="Content Placeholder 2">
            <a:extLst>
              <a:ext uri="{FF2B5EF4-FFF2-40B4-BE49-F238E27FC236}">
                <a16:creationId xmlns:a16="http://schemas.microsoft.com/office/drawing/2014/main" id="{12E79814-CFAD-48B8-99BD-91E221A08539}"/>
              </a:ext>
            </a:extLst>
          </p:cNvPr>
          <p:cNvSpPr>
            <a:spLocks noGrp="1"/>
          </p:cNvSpPr>
          <p:nvPr>
            <p:ph idx="1"/>
          </p:nvPr>
        </p:nvSpPr>
        <p:spPr/>
        <p:txBody>
          <a:bodyPr/>
          <a:lstStyle/>
          <a:p>
            <a:r>
              <a:rPr lang="en-US" sz="3600" dirty="0"/>
              <a:t>SJ4/SJ 154 Waives Attorney-Client Privilege and Attorney Work Product for Legislative Audits. </a:t>
            </a:r>
          </a:p>
          <a:p>
            <a:pPr marL="274320" lvl="1" indent="0">
              <a:buNone/>
            </a:pPr>
            <a:endParaRPr lang="en-US" dirty="0"/>
          </a:p>
        </p:txBody>
      </p:sp>
    </p:spTree>
    <p:extLst>
      <p:ext uri="{BB962C8B-B14F-4D97-AF65-F5344CB8AC3E}">
        <p14:creationId xmlns:p14="http://schemas.microsoft.com/office/powerpoint/2010/main" val="28356711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935C1-68B9-3E97-CE61-F5DEA4C8D34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FB44DF1-7949-5D6E-6FD4-A216BBB746A6}"/>
              </a:ext>
            </a:extLst>
          </p:cNvPr>
          <p:cNvSpPr>
            <a:spLocks noGrp="1"/>
          </p:cNvSpPr>
          <p:nvPr>
            <p:ph type="title"/>
          </p:nvPr>
        </p:nvSpPr>
        <p:spPr/>
        <p:txBody>
          <a:bodyPr>
            <a:normAutofit/>
          </a:bodyPr>
          <a:lstStyle/>
          <a:p>
            <a:r>
              <a:rPr lang="en-US" sz="4400" dirty="0"/>
              <a:t>PUBLIC OFFICIAL BONDING</a:t>
            </a:r>
          </a:p>
        </p:txBody>
      </p:sp>
      <p:sp>
        <p:nvSpPr>
          <p:cNvPr id="3" name="Content Placeholder 2">
            <a:extLst>
              <a:ext uri="{FF2B5EF4-FFF2-40B4-BE49-F238E27FC236}">
                <a16:creationId xmlns:a16="http://schemas.microsoft.com/office/drawing/2014/main" id="{C0EF9AD5-1AD1-AF2E-CCF1-DB416D06DB8A}"/>
              </a:ext>
            </a:extLst>
          </p:cNvPr>
          <p:cNvSpPr>
            <a:spLocks noGrp="1"/>
          </p:cNvSpPr>
          <p:nvPr>
            <p:ph idx="1"/>
          </p:nvPr>
        </p:nvSpPr>
        <p:spPr/>
        <p:txBody>
          <a:bodyPr/>
          <a:lstStyle/>
          <a:p>
            <a:r>
              <a:rPr lang="en-US" sz="3600" dirty="0"/>
              <a:t>HB 64 Requires Criminal Insurance rather than a bond for elected officials for acts of misfeasance and malfeasance in office. </a:t>
            </a:r>
          </a:p>
          <a:p>
            <a:pPr lvl="1"/>
            <a:r>
              <a:rPr lang="en-US" dirty="0"/>
              <a:t>Utah Code Ann 52-1-13</a:t>
            </a:r>
          </a:p>
          <a:p>
            <a:pPr marL="274320" lvl="1" indent="0">
              <a:buNone/>
            </a:pPr>
            <a:endParaRPr lang="en-US" dirty="0"/>
          </a:p>
        </p:txBody>
      </p:sp>
    </p:spTree>
    <p:extLst>
      <p:ext uri="{BB962C8B-B14F-4D97-AF65-F5344CB8AC3E}">
        <p14:creationId xmlns:p14="http://schemas.microsoft.com/office/powerpoint/2010/main" val="2685526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015766-C131-5E72-92BE-12F10A5AE87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A4797CF-B6DB-4F4E-8D80-F2D09D8A941D}"/>
              </a:ext>
            </a:extLst>
          </p:cNvPr>
          <p:cNvSpPr>
            <a:spLocks noGrp="1"/>
          </p:cNvSpPr>
          <p:nvPr>
            <p:ph type="title"/>
          </p:nvPr>
        </p:nvSpPr>
        <p:spPr/>
        <p:txBody>
          <a:bodyPr>
            <a:normAutofit fontScale="90000"/>
          </a:bodyPr>
          <a:lstStyle/>
          <a:p>
            <a:r>
              <a:rPr lang="en-US" sz="4400" dirty="0"/>
              <a:t>Mining and Critical Infrastructure Amendments</a:t>
            </a:r>
          </a:p>
        </p:txBody>
      </p:sp>
      <p:sp>
        <p:nvSpPr>
          <p:cNvPr id="3" name="Content Placeholder 2">
            <a:extLst>
              <a:ext uri="{FF2B5EF4-FFF2-40B4-BE49-F238E27FC236}">
                <a16:creationId xmlns:a16="http://schemas.microsoft.com/office/drawing/2014/main" id="{F6AEE3E0-E0FF-5F34-D714-AC1AE690BA99}"/>
              </a:ext>
            </a:extLst>
          </p:cNvPr>
          <p:cNvSpPr>
            <a:spLocks noGrp="1"/>
          </p:cNvSpPr>
          <p:nvPr>
            <p:ph idx="1"/>
          </p:nvPr>
        </p:nvSpPr>
        <p:spPr/>
        <p:txBody>
          <a:bodyPr/>
          <a:lstStyle/>
          <a:p>
            <a:r>
              <a:rPr lang="en-US" sz="3600" dirty="0"/>
              <a:t>HB 355 Defines “Vested Critical Infrastructure” operation and allows expansion on contiguous land the operator owns or controls prior to May 7, 2025. Expansion requires a nominal process, but no land use application  </a:t>
            </a:r>
            <a:endParaRPr lang="en-US" dirty="0"/>
          </a:p>
          <a:p>
            <a:pPr marL="274320" lvl="1" indent="0">
              <a:buNone/>
            </a:pPr>
            <a:endParaRPr lang="en-US" dirty="0"/>
          </a:p>
        </p:txBody>
      </p:sp>
    </p:spTree>
    <p:extLst>
      <p:ext uri="{BB962C8B-B14F-4D97-AF65-F5344CB8AC3E}">
        <p14:creationId xmlns:p14="http://schemas.microsoft.com/office/powerpoint/2010/main" val="3325663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70438-FE45-B4EC-BA01-D3E6F4D88FA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59114F2-07BC-8432-B254-D2D150E1934A}"/>
              </a:ext>
            </a:extLst>
          </p:cNvPr>
          <p:cNvSpPr>
            <a:spLocks noGrp="1"/>
          </p:cNvSpPr>
          <p:nvPr>
            <p:ph type="title"/>
          </p:nvPr>
        </p:nvSpPr>
        <p:spPr/>
        <p:txBody>
          <a:bodyPr>
            <a:normAutofit fontScale="90000"/>
          </a:bodyPr>
          <a:lstStyle/>
          <a:p>
            <a:r>
              <a:rPr lang="en-US" sz="4400" dirty="0"/>
              <a:t>FINANCIAL DISCLOSURE REVISIONS</a:t>
            </a:r>
          </a:p>
        </p:txBody>
      </p:sp>
      <p:sp>
        <p:nvSpPr>
          <p:cNvPr id="3" name="Content Placeholder 2">
            <a:extLst>
              <a:ext uri="{FF2B5EF4-FFF2-40B4-BE49-F238E27FC236}">
                <a16:creationId xmlns:a16="http://schemas.microsoft.com/office/drawing/2014/main" id="{E5375D6A-5697-E9EE-CAC6-772D34F694B7}"/>
              </a:ext>
            </a:extLst>
          </p:cNvPr>
          <p:cNvSpPr>
            <a:spLocks noGrp="1"/>
          </p:cNvSpPr>
          <p:nvPr>
            <p:ph idx="1"/>
          </p:nvPr>
        </p:nvSpPr>
        <p:spPr/>
        <p:txBody>
          <a:bodyPr/>
          <a:lstStyle/>
          <a:p>
            <a:r>
              <a:rPr lang="en-US" sz="3600" dirty="0"/>
              <a:t>HB95 This Bill requires the Lt. Governor to provide on the financial disclosure webpage a way to </a:t>
            </a:r>
            <a:r>
              <a:rPr lang="en-US" sz="3600" dirty="0" err="1"/>
              <a:t>serarch</a:t>
            </a:r>
            <a:r>
              <a:rPr lang="en-US" sz="3600" dirty="0"/>
              <a:t> for all contributions by a single person or entity and to whom. </a:t>
            </a:r>
            <a:endParaRPr lang="en-US" dirty="0"/>
          </a:p>
        </p:txBody>
      </p:sp>
    </p:spTree>
    <p:extLst>
      <p:ext uri="{BB962C8B-B14F-4D97-AF65-F5344CB8AC3E}">
        <p14:creationId xmlns:p14="http://schemas.microsoft.com/office/powerpoint/2010/main" val="325617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22D218-10B0-0C90-700B-A4F98F82F8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59D639-E264-A68D-62E2-0A1242C1BE4A}"/>
              </a:ext>
            </a:extLst>
          </p:cNvPr>
          <p:cNvSpPr>
            <a:spLocks noGrp="1"/>
          </p:cNvSpPr>
          <p:nvPr>
            <p:ph type="title"/>
          </p:nvPr>
        </p:nvSpPr>
        <p:spPr/>
        <p:txBody>
          <a:bodyPr>
            <a:normAutofit/>
          </a:bodyPr>
          <a:lstStyle/>
          <a:p>
            <a:r>
              <a:rPr lang="en-US" sz="4400" dirty="0"/>
              <a:t>ELECTION AMENDMENTS </a:t>
            </a:r>
          </a:p>
        </p:txBody>
      </p:sp>
      <p:sp>
        <p:nvSpPr>
          <p:cNvPr id="3" name="Content Placeholder 2">
            <a:extLst>
              <a:ext uri="{FF2B5EF4-FFF2-40B4-BE49-F238E27FC236}">
                <a16:creationId xmlns:a16="http://schemas.microsoft.com/office/drawing/2014/main" id="{0F9B85D4-2A2E-E040-383A-FB68315C4C8B}"/>
              </a:ext>
            </a:extLst>
          </p:cNvPr>
          <p:cNvSpPr>
            <a:spLocks noGrp="1"/>
          </p:cNvSpPr>
          <p:nvPr>
            <p:ph idx="1"/>
          </p:nvPr>
        </p:nvSpPr>
        <p:spPr/>
        <p:txBody>
          <a:bodyPr>
            <a:normAutofit fontScale="62500" lnSpcReduction="20000"/>
          </a:bodyPr>
          <a:lstStyle/>
          <a:p>
            <a:r>
              <a:rPr lang="en-US" sz="3600" dirty="0"/>
              <a:t>HB27 Deals with non-contiguous areas as voting precincts</a:t>
            </a:r>
          </a:p>
          <a:p>
            <a:r>
              <a:rPr lang="en-US" sz="3600" dirty="0"/>
              <a:t>HB109  Prevents City Council from changing the rules on how to fire a manager during the lame duck period</a:t>
            </a:r>
          </a:p>
          <a:p>
            <a:r>
              <a:rPr lang="en-US" sz="3600" dirty="0"/>
              <a:t>HB263 (GRAMA) Declares the video of ballot processing as a public record but the election materials are private records</a:t>
            </a:r>
          </a:p>
          <a:p>
            <a:r>
              <a:rPr lang="en-US" sz="3600" dirty="0"/>
              <a:t>HB 300 Changes the vote by mail system as of 2029. Voters must opt into mailed ballots and use the last four numbers of the Utah DL or ID as the voter verification</a:t>
            </a:r>
          </a:p>
          <a:p>
            <a:r>
              <a:rPr lang="en-US" sz="3600" dirty="0"/>
              <a:t>HB315 Amends last year’s provision on tie-breaking to include 3 way or more ties</a:t>
            </a:r>
          </a:p>
          <a:p>
            <a:r>
              <a:rPr lang="en-US" sz="3600" dirty="0"/>
              <a:t>HB481 Changes how proposed constitutional amendment are published but only if the constitutional amendment passes</a:t>
            </a:r>
          </a:p>
          <a:p>
            <a:endParaRPr lang="en-US" dirty="0"/>
          </a:p>
        </p:txBody>
      </p:sp>
    </p:spTree>
    <p:extLst>
      <p:ext uri="{BB962C8B-B14F-4D97-AF65-F5344CB8AC3E}">
        <p14:creationId xmlns:p14="http://schemas.microsoft.com/office/powerpoint/2010/main" val="1618310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1B5887-CD0C-F131-4D7D-5087AFFB05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8D67C2-8F4F-23A9-FE8A-0C365BC2EEC7}"/>
              </a:ext>
            </a:extLst>
          </p:cNvPr>
          <p:cNvSpPr>
            <a:spLocks noGrp="1"/>
          </p:cNvSpPr>
          <p:nvPr>
            <p:ph type="title"/>
          </p:nvPr>
        </p:nvSpPr>
        <p:spPr/>
        <p:txBody>
          <a:bodyPr>
            <a:normAutofit fontScale="90000"/>
          </a:bodyPr>
          <a:lstStyle/>
          <a:p>
            <a:r>
              <a:rPr lang="en-US" sz="4400" dirty="0"/>
              <a:t>ELECTION AMENDMENTS CONTINUED </a:t>
            </a:r>
          </a:p>
        </p:txBody>
      </p:sp>
      <p:sp>
        <p:nvSpPr>
          <p:cNvPr id="3" name="Content Placeholder 2">
            <a:extLst>
              <a:ext uri="{FF2B5EF4-FFF2-40B4-BE49-F238E27FC236}">
                <a16:creationId xmlns:a16="http://schemas.microsoft.com/office/drawing/2014/main" id="{9A53B7AA-B151-D36D-34BB-C79C6DC95FE4}"/>
              </a:ext>
            </a:extLst>
          </p:cNvPr>
          <p:cNvSpPr>
            <a:spLocks noGrp="1"/>
          </p:cNvSpPr>
          <p:nvPr>
            <p:ph idx="1"/>
          </p:nvPr>
        </p:nvSpPr>
        <p:spPr/>
        <p:txBody>
          <a:bodyPr>
            <a:normAutofit fontScale="70000" lnSpcReduction="20000"/>
          </a:bodyPr>
          <a:lstStyle/>
          <a:p>
            <a:r>
              <a:rPr lang="en-US" sz="3600" dirty="0"/>
              <a:t>HB504 Mandates the conflict of interest disclosure required of candidates be submitted at the time they file for office (form has also changed)</a:t>
            </a:r>
          </a:p>
          <a:p>
            <a:r>
              <a:rPr lang="en-US" sz="3600" dirty="0"/>
              <a:t>HB551 Prohibits elected Officials from using public funds to have their face or name on a billboard</a:t>
            </a:r>
          </a:p>
          <a:p>
            <a:r>
              <a:rPr lang="en-US" sz="3600" dirty="0"/>
              <a:t>SB 53 Amends how voters remove their names from petitions</a:t>
            </a:r>
          </a:p>
          <a:p>
            <a:r>
              <a:rPr lang="en-US" sz="3600" dirty="0"/>
              <a:t>SB 54 Deals with using legal names and nicknames on ballot</a:t>
            </a:r>
          </a:p>
          <a:p>
            <a:r>
              <a:rPr lang="en-US" sz="3600" dirty="0"/>
              <a:t>SB73 Requires statewide initiative be published in the manner as constitutional amendments</a:t>
            </a:r>
          </a:p>
          <a:p>
            <a:r>
              <a:rPr lang="en-US" sz="3600" dirty="0"/>
              <a:t>SB 118 Requires State higher education to allow use of facilities by political parties. </a:t>
            </a:r>
          </a:p>
        </p:txBody>
      </p:sp>
    </p:spTree>
    <p:extLst>
      <p:ext uri="{BB962C8B-B14F-4D97-AF65-F5344CB8AC3E}">
        <p14:creationId xmlns:p14="http://schemas.microsoft.com/office/powerpoint/2010/main" val="13140327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rushed Metal 16x9">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reen brushed metal presentation (widescreen).potx" id="{C4E52658-42BB-4751-AD45-DBF99E6546BE}" vid="{DAEF9E1A-844D-45D9-BB7C-945DFF722FA1}"/>
    </a:ext>
  </a:extLst>
</a:theme>
</file>

<file path=ppt/theme/theme2.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rushedMetal">
      <a:dk1>
        <a:sysClr val="windowText" lastClr="000000"/>
      </a:dk1>
      <a:lt1>
        <a:sysClr val="window" lastClr="FFFFFF"/>
      </a:lt1>
      <a:dk2>
        <a:srgbClr val="2F333A"/>
      </a:dk2>
      <a:lt2>
        <a:srgbClr val="E4F9F9"/>
      </a:lt2>
      <a:accent1>
        <a:srgbClr val="07CB98"/>
      </a:accent1>
      <a:accent2>
        <a:srgbClr val="5A90D1"/>
      </a:accent2>
      <a:accent3>
        <a:srgbClr val="E6AD1E"/>
      </a:accent3>
      <a:accent4>
        <a:srgbClr val="EA6312"/>
      </a:accent4>
      <a:accent5>
        <a:srgbClr val="8253A9"/>
      </a:accent5>
      <a:accent6>
        <a:srgbClr val="CB274A"/>
      </a:accent6>
      <a:hlink>
        <a:srgbClr val="5A90D1"/>
      </a:hlink>
      <a:folHlink>
        <a:srgbClr val="969696"/>
      </a:folHlink>
    </a:clrScheme>
    <a:fontScheme name="Georgia">
      <a:maj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6DC1E36E0273546A5245A97436CCA39" ma:contentTypeVersion="10" ma:contentTypeDescription="Create a new document." ma:contentTypeScope="" ma:versionID="a941956a79d5e5ce499e692ea32328f5">
  <xsd:schema xmlns:xsd="http://www.w3.org/2001/XMLSchema" xmlns:xs="http://www.w3.org/2001/XMLSchema" xmlns:p="http://schemas.microsoft.com/office/2006/metadata/properties" xmlns:ns3="ee54aa8c-6358-4c55-92a2-b07922fb79fd" targetNamespace="http://schemas.microsoft.com/office/2006/metadata/properties" ma:root="true" ma:fieldsID="112d97c3fa1b831e8e2f08f4bc38065b" ns3:_="">
    <xsd:import namespace="ee54aa8c-6358-4c55-92a2-b07922fb79fd"/>
    <xsd:element name="properties">
      <xsd:complexType>
        <xsd:sequence>
          <xsd:element name="documentManagement">
            <xsd:complexType>
              <xsd:all>
                <xsd:element ref="ns3:MediaServiceMetadata" minOccurs="0"/>
                <xsd:element ref="ns3:MediaServiceFastMetadata" minOccurs="0"/>
                <xsd:element ref="ns3:MediaServiceObjectDetectorVersions" minOccurs="0"/>
                <xsd:element ref="ns3:MediaServiceSearchProperties" minOccurs="0"/>
                <xsd:element ref="ns3:_activity" minOccurs="0"/>
                <xsd:element ref="ns3:MediaServiceDateTaken" minOccurs="0"/>
                <xsd:element ref="ns3:MediaServiceSystemTags" minOccurs="0"/>
                <xsd:element ref="ns3:MediaServiceGenerationTime" minOccurs="0"/>
                <xsd:element ref="ns3:MediaServiceEventHashCode"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e54aa8c-6358-4c55-92a2-b07922fb79f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_activity" ma:index="12" nillable="true" ma:displayName="_activity" ma:hidden="true" ma:internalName="_activity">
      <xsd:simpleType>
        <xsd:restriction base="dms:Note"/>
      </xsd:simple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SystemTags" ma:index="14" nillable="true" ma:displayName="MediaServiceSystemTags" ma:hidden="true" ma:internalName="MediaServiceSystemTags" ma:readOnly="true">
      <xsd:simpleType>
        <xsd:restriction base="dms:Note"/>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LengthInSeconds" ma:index="17"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ee54aa8c-6358-4c55-92a2-b07922fb79fd" xsi:nil="true"/>
  </documentManagement>
</p:properties>
</file>

<file path=customXml/itemProps1.xml><?xml version="1.0" encoding="utf-8"?>
<ds:datastoreItem xmlns:ds="http://schemas.openxmlformats.org/officeDocument/2006/customXml" ds:itemID="{09608A75-AB8B-4864-A8AB-431F9D7B4B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e54aa8c-6358-4c55-92a2-b07922fb79f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8BB00BC-F166-4DF5-889B-BE12F8ADBCEE}">
  <ds:schemaRefs>
    <ds:schemaRef ds:uri="http://schemas.microsoft.com/sharepoint/v3/contenttype/forms"/>
  </ds:schemaRefs>
</ds:datastoreItem>
</file>

<file path=customXml/itemProps3.xml><?xml version="1.0" encoding="utf-8"?>
<ds:datastoreItem xmlns:ds="http://schemas.openxmlformats.org/officeDocument/2006/customXml" ds:itemID="{CC6ABB2C-1CD7-4797-B210-3A9A124486E5}">
  <ds:schemaRefs>
    <ds:schemaRef ds:uri="http://www.w3.org/XML/1998/namespace"/>
    <ds:schemaRef ds:uri="http://schemas.microsoft.com/office/2006/documentManagement/types"/>
    <ds:schemaRef ds:uri="http://schemas.openxmlformats.org/package/2006/metadata/core-properties"/>
    <ds:schemaRef ds:uri="http://schemas.microsoft.com/office/infopath/2007/PartnerControls"/>
    <ds:schemaRef ds:uri="http://purl.org/dc/terms/"/>
    <ds:schemaRef ds:uri="http://schemas.microsoft.com/office/2006/metadata/properties"/>
    <ds:schemaRef ds:uri="ee54aa8c-6358-4c55-92a2-b07922fb79fd"/>
    <ds:schemaRef ds:uri="http://purl.org/dc/dcmityp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Green brushed metal presentation (widescreen)</Template>
  <TotalTime>933</TotalTime>
  <Words>1317</Words>
  <Application>Microsoft Office PowerPoint</Application>
  <PresentationFormat>Widescreen</PresentationFormat>
  <Paragraphs>130</Paragraphs>
  <Slides>27</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27</vt:i4>
      </vt:variant>
    </vt:vector>
  </HeadingPairs>
  <TitlesOfParts>
    <vt:vector size="30" baseType="lpstr">
      <vt:lpstr>Arial</vt:lpstr>
      <vt:lpstr>Georgia</vt:lpstr>
      <vt:lpstr>Brushed Metal 16x9</vt:lpstr>
      <vt:lpstr>Legislative Update</vt:lpstr>
      <vt:lpstr>Bills, Bills, Bills </vt:lpstr>
      <vt:lpstr>Bill Break Down </vt:lpstr>
      <vt:lpstr>Attorney and Work Product Privilege</vt:lpstr>
      <vt:lpstr>PUBLIC OFFICIAL BONDING</vt:lpstr>
      <vt:lpstr>Mining and Critical Infrastructure Amendments</vt:lpstr>
      <vt:lpstr>FINANCIAL DISCLOSURE REVISIONS</vt:lpstr>
      <vt:lpstr>ELECTION AMENDMENTS </vt:lpstr>
      <vt:lpstr>ELECTION AMENDMENTS CONTINUED </vt:lpstr>
      <vt:lpstr>ELECTION AMENDMENTS CONTINUED </vt:lpstr>
      <vt:lpstr>FLAGS AND FLOURIDE </vt:lpstr>
      <vt:lpstr>GRAMA AND GOVERNMENTAL IMMUNITY</vt:lpstr>
      <vt:lpstr>Holy Days</vt:lpstr>
      <vt:lpstr>Judicial Amendments</vt:lpstr>
      <vt:lpstr>Land Use-Building </vt:lpstr>
      <vt:lpstr>Land Use-Housing </vt:lpstr>
      <vt:lpstr>Land Use-Signs and other provisions</vt:lpstr>
      <vt:lpstr>Land Use-Continued </vt:lpstr>
      <vt:lpstr>Land Use-Continued </vt:lpstr>
      <vt:lpstr>Non-Profit </vt:lpstr>
      <vt:lpstr>Date Privacy Amendments </vt:lpstr>
      <vt:lpstr>Roads</vt:lpstr>
      <vt:lpstr>Spaceport </vt:lpstr>
      <vt:lpstr>Spaceport </vt:lpstr>
      <vt:lpstr>Taxes  </vt:lpstr>
      <vt:lpstr>Water</vt:lpstr>
      <vt:lpstr>Youth Protection </vt:lpstr>
    </vt:vector>
  </TitlesOfParts>
  <Company>Payson City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Brandon Dalley</dc:creator>
  <cp:lastModifiedBy>Brandon Dalley</cp:lastModifiedBy>
  <cp:revision>4</cp:revision>
  <dcterms:created xsi:type="dcterms:W3CDTF">2025-05-12T22:53:53Z</dcterms:created>
  <dcterms:modified xsi:type="dcterms:W3CDTF">2025-05-15T19:19:14Z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0x01010056DC1E36E0273546A5245A97436CCA39</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